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 id="2147483702" r:id="rId4"/>
  </p:sldMasterIdLst>
  <p:notesMasterIdLst>
    <p:notesMasterId r:id="rId13"/>
  </p:notesMasterIdLst>
  <p:sldIdLst>
    <p:sldId id="261" r:id="rId5"/>
    <p:sldId id="947" r:id="rId6"/>
    <p:sldId id="257" r:id="rId7"/>
    <p:sldId id="949" r:id="rId8"/>
    <p:sldId id="258" r:id="rId9"/>
    <p:sldId id="1100" r:id="rId10"/>
    <p:sldId id="60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48" y="4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image" Target="../media/image13.png"/></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erry%20Berggren\My%20ShareSync\H\jberggren\2018\Shared%20Research\Consumer\512001_Final_Data_121118\512001_Final_Excel_121118.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Commercial Dental Benefits by Plan Type</a:t>
            </a:r>
          </a:p>
        </c:rich>
      </c:tx>
      <c:overlay val="0"/>
    </c:title>
    <c:autoTitleDeleted val="0"/>
    <c:plotArea>
      <c:layout>
        <c:manualLayout>
          <c:layoutTarget val="inner"/>
          <c:xMode val="edge"/>
          <c:yMode val="edge"/>
          <c:x val="3.0555555555555582E-2"/>
          <c:y val="0.14351851851851852"/>
          <c:w val="0.8106953931646822"/>
          <c:h val="0.70610710119568387"/>
        </c:manualLayout>
      </c:layout>
      <c:barChart>
        <c:barDir val="col"/>
        <c:grouping val="percentStacked"/>
        <c:varyColors val="0"/>
        <c:ser>
          <c:idx val="1"/>
          <c:order val="0"/>
          <c:tx>
            <c:strRef>
              <c:f>ES!$A$42</c:f>
              <c:strCache>
                <c:ptCount val="1"/>
                <c:pt idx="0">
                  <c:v>DHMO</c:v>
                </c:pt>
              </c:strCache>
            </c:strRef>
          </c:tx>
          <c:invertIfNegative val="0"/>
          <c:dLbls>
            <c:numFmt formatCode="0%" sourceLinked="0"/>
            <c:spPr>
              <a:noFill/>
              <a:ln>
                <a:noFill/>
              </a:ln>
              <a:effectLst/>
            </c:spPr>
            <c:txPr>
              <a:bodyPr rot="0" vert="horz"/>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ES!$F$42:$P$42</c:f>
              <c:numCache>
                <c:formatCode>0%</c:formatCode>
                <c:ptCount val="11"/>
                <c:pt idx="0">
                  <c:v>9.2676463010408397E-2</c:v>
                </c:pt>
                <c:pt idx="1">
                  <c:v>8.5934949271337394E-2</c:v>
                </c:pt>
                <c:pt idx="2">
                  <c:v>8.2037504679278977E-2</c:v>
                </c:pt>
                <c:pt idx="3">
                  <c:v>7.5370334672698783E-2</c:v>
                </c:pt>
                <c:pt idx="4">
                  <c:v>8.2939586474609014E-2</c:v>
                </c:pt>
                <c:pt idx="5">
                  <c:v>8.4106075954044249E-2</c:v>
                </c:pt>
                <c:pt idx="6">
                  <c:v>8.0235739004451787E-2</c:v>
                </c:pt>
                <c:pt idx="7">
                  <c:v>7.9460261163476778E-2</c:v>
                </c:pt>
                <c:pt idx="8">
                  <c:v>7.5207615291045082E-2</c:v>
                </c:pt>
                <c:pt idx="9">
                  <c:v>7.2670561838264522E-2</c:v>
                </c:pt>
                <c:pt idx="10">
                  <c:v>6.9459712102614271E-2</c:v>
                </c:pt>
              </c:numCache>
            </c:numRef>
          </c:val>
          <c:extLst>
            <c:ext xmlns:c16="http://schemas.microsoft.com/office/drawing/2014/chart" uri="{C3380CC4-5D6E-409C-BE32-E72D297353CC}">
              <c16:uniqueId val="{00000000-F479-408C-B713-DBDD0FC039D9}"/>
            </c:ext>
          </c:extLst>
        </c:ser>
        <c:ser>
          <c:idx val="0"/>
          <c:order val="1"/>
          <c:tx>
            <c:strRef>
              <c:f>ES!$A$43</c:f>
              <c:strCache>
                <c:ptCount val="1"/>
                <c:pt idx="0">
                  <c:v>DEPO</c:v>
                </c:pt>
              </c:strCache>
            </c:strRef>
          </c:tx>
          <c:invertIfNegative val="0"/>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ES!$F$43:$P$43</c:f>
              <c:numCache>
                <c:formatCode>General</c:formatCode>
                <c:ptCount val="11"/>
                <c:pt idx="7" formatCode="0.0%">
                  <c:v>9.4499044920711237E-3</c:v>
                </c:pt>
                <c:pt idx="8" formatCode="0.0%">
                  <c:v>5.3543573491350548E-3</c:v>
                </c:pt>
                <c:pt idx="9" formatCode="0.0%">
                  <c:v>5.3248576400600003E-3</c:v>
                </c:pt>
                <c:pt idx="10" formatCode="0.0%">
                  <c:v>6.3891599172324351E-3</c:v>
                </c:pt>
              </c:numCache>
            </c:numRef>
          </c:val>
          <c:extLst>
            <c:ext xmlns:c16="http://schemas.microsoft.com/office/drawing/2014/chart" uri="{C3380CC4-5D6E-409C-BE32-E72D297353CC}">
              <c16:uniqueId val="{00000001-F479-408C-B713-DBDD0FC039D9}"/>
            </c:ext>
          </c:extLst>
        </c:ser>
        <c:ser>
          <c:idx val="2"/>
          <c:order val="2"/>
          <c:tx>
            <c:strRef>
              <c:f>ES!$A$44</c:f>
              <c:strCache>
                <c:ptCount val="1"/>
                <c:pt idx="0">
                  <c:v>DPPO</c:v>
                </c:pt>
              </c:strCache>
            </c:strRef>
          </c:tx>
          <c:invertIfNegative val="0"/>
          <c:dLbls>
            <c:dLbl>
              <c:idx val="9"/>
              <c:tx>
                <c:rich>
                  <a:bodyPr/>
                  <a:lstStyle/>
                  <a:p>
                    <a:r>
                      <a:rPr lang="en-US"/>
                      <a:t>82%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79-408C-B713-DBDD0FC039D9}"/>
                </c:ext>
              </c:extLst>
            </c:dLbl>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ES!$F$44:$P$44</c:f>
              <c:numCache>
                <c:formatCode>0%</c:formatCode>
                <c:ptCount val="11"/>
                <c:pt idx="0">
                  <c:v>0.62140270574905188</c:v>
                </c:pt>
                <c:pt idx="1">
                  <c:v>0.63245553412231004</c:v>
                </c:pt>
                <c:pt idx="2">
                  <c:v>0.66552081467404234</c:v>
                </c:pt>
                <c:pt idx="3">
                  <c:v>0.68794958142266471</c:v>
                </c:pt>
                <c:pt idx="4">
                  <c:v>0.73667221530464844</c:v>
                </c:pt>
                <c:pt idx="5">
                  <c:v>0.77184682696882556</c:v>
                </c:pt>
                <c:pt idx="6">
                  <c:v>0.78411738414744059</c:v>
                </c:pt>
                <c:pt idx="7">
                  <c:v>0.78725787164563543</c:v>
                </c:pt>
                <c:pt idx="8">
                  <c:v>0.81659533860300826</c:v>
                </c:pt>
                <c:pt idx="9">
                  <c:v>0.81483060211433</c:v>
                </c:pt>
                <c:pt idx="10">
                  <c:v>0.8098851329711747</c:v>
                </c:pt>
              </c:numCache>
            </c:numRef>
          </c:val>
          <c:extLst>
            <c:ext xmlns:c16="http://schemas.microsoft.com/office/drawing/2014/chart" uri="{C3380CC4-5D6E-409C-BE32-E72D297353CC}">
              <c16:uniqueId val="{00000003-F479-408C-B713-DBDD0FC039D9}"/>
            </c:ext>
          </c:extLst>
        </c:ser>
        <c:ser>
          <c:idx val="3"/>
          <c:order val="3"/>
          <c:tx>
            <c:strRef>
              <c:f>ES!$A$45</c:f>
              <c:strCache>
                <c:ptCount val="1"/>
                <c:pt idx="0">
                  <c:v>Dental Indemnity</c:v>
                </c:pt>
              </c:strCache>
            </c:strRef>
          </c:tx>
          <c:invertIfNegative val="0"/>
          <c:dLbls>
            <c:numFmt formatCode="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ES!$F$45:$P$45</c:f>
              <c:numCache>
                <c:formatCode>0%</c:formatCode>
                <c:ptCount val="11"/>
                <c:pt idx="0">
                  <c:v>0.19123351889000315</c:v>
                </c:pt>
                <c:pt idx="1">
                  <c:v>0.17034664530460508</c:v>
                </c:pt>
                <c:pt idx="2">
                  <c:v>0.14349547279495736</c:v>
                </c:pt>
                <c:pt idx="3">
                  <c:v>0.13341555292177384</c:v>
                </c:pt>
                <c:pt idx="4">
                  <c:v>0.107768414316342</c:v>
                </c:pt>
                <c:pt idx="5">
                  <c:v>9.0276026062279205E-2</c:v>
                </c:pt>
                <c:pt idx="6">
                  <c:v>7.3303122553889058E-2</c:v>
                </c:pt>
                <c:pt idx="7">
                  <c:v>6.8621998633065645E-2</c:v>
                </c:pt>
                <c:pt idx="8">
                  <c:v>6.2413759370108533E-2</c:v>
                </c:pt>
                <c:pt idx="9">
                  <c:v>6.4581727017389429E-2</c:v>
                </c:pt>
                <c:pt idx="10">
                  <c:v>6.3910515626310394E-2</c:v>
                </c:pt>
              </c:numCache>
            </c:numRef>
          </c:val>
          <c:extLst>
            <c:ext xmlns:c16="http://schemas.microsoft.com/office/drawing/2014/chart" uri="{C3380CC4-5D6E-409C-BE32-E72D297353CC}">
              <c16:uniqueId val="{00000004-F479-408C-B713-DBDD0FC039D9}"/>
            </c:ext>
          </c:extLst>
        </c:ser>
        <c:ser>
          <c:idx val="4"/>
          <c:order val="4"/>
          <c:tx>
            <c:strRef>
              <c:f>ES!$A$46</c:f>
              <c:strCache>
                <c:ptCount val="1"/>
                <c:pt idx="0">
                  <c:v>Discount Dental</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ES!$F$46:$P$46</c:f>
              <c:numCache>
                <c:formatCode>0%</c:formatCode>
                <c:ptCount val="11"/>
                <c:pt idx="0">
                  <c:v>8.5051518326177467E-2</c:v>
                </c:pt>
                <c:pt idx="1">
                  <c:v>0.10186628517003701</c:v>
                </c:pt>
                <c:pt idx="2">
                  <c:v>9.8762996428296626E-2</c:v>
                </c:pt>
                <c:pt idx="3">
                  <c:v>9.3182055912632469E-2</c:v>
                </c:pt>
                <c:pt idx="4">
                  <c:v>6.2563735529933218E-2</c:v>
                </c:pt>
                <c:pt idx="5">
                  <c:v>4.9667707915031667E-2</c:v>
                </c:pt>
                <c:pt idx="6">
                  <c:v>5.8452048745722497E-2</c:v>
                </c:pt>
                <c:pt idx="7">
                  <c:v>6.0280101225653138E-2</c:v>
                </c:pt>
                <c:pt idx="8">
                  <c:v>3.8680073621350342E-2</c:v>
                </c:pt>
                <c:pt idx="9">
                  <c:v>4.1121883634570054E-2</c:v>
                </c:pt>
                <c:pt idx="10">
                  <c:v>4.7281108002131603E-2</c:v>
                </c:pt>
              </c:numCache>
            </c:numRef>
          </c:val>
          <c:extLst>
            <c:ext xmlns:c16="http://schemas.microsoft.com/office/drawing/2014/chart" uri="{C3380CC4-5D6E-409C-BE32-E72D297353CC}">
              <c16:uniqueId val="{00000005-F479-408C-B713-DBDD0FC039D9}"/>
            </c:ext>
          </c:extLst>
        </c:ser>
        <c:ser>
          <c:idx val="5"/>
          <c:order val="5"/>
          <c:tx>
            <c:strRef>
              <c:f>ES!$A$47</c:f>
              <c:strCache>
                <c:ptCount val="1"/>
                <c:pt idx="0">
                  <c:v>Direct Reimbursement</c:v>
                </c:pt>
              </c:strCache>
            </c:strRef>
          </c:tx>
          <c:invertIfNegative val="0"/>
          <c:cat>
            <c:numRef>
              <c:f>ES!$F$41:$P$41</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ES!$F$47:$P$47</c:f>
              <c:numCache>
                <c:formatCode>0%</c:formatCode>
                <c:ptCount val="11"/>
                <c:pt idx="0">
                  <c:v>9.6357940243591844E-3</c:v>
                </c:pt>
                <c:pt idx="1">
                  <c:v>9.3965861317105784E-3</c:v>
                </c:pt>
                <c:pt idx="2">
                  <c:v>1.0183211423424645E-2</c:v>
                </c:pt>
                <c:pt idx="3">
                  <c:v>1.0082475070230227E-2</c:v>
                </c:pt>
                <c:pt idx="4">
                  <c:v>1.0056048374467266E-2</c:v>
                </c:pt>
                <c:pt idx="5">
                  <c:v>4.1033630998192887E-3</c:v>
                </c:pt>
                <c:pt idx="6">
                  <c:v>3.8917055484960291E-3</c:v>
                </c:pt>
                <c:pt idx="7" formatCode="0.0%">
                  <c:v>4.3797673321689578E-3</c:v>
                </c:pt>
                <c:pt idx="8" formatCode="0.0%">
                  <c:v>1.7488557653525334E-3</c:v>
                </c:pt>
                <c:pt idx="9" formatCode="0.0%">
                  <c:v>1.85732815179795E-3</c:v>
                </c:pt>
                <c:pt idx="10" formatCode="0.0%">
                  <c:v>3.0743713805367894E-3</c:v>
                </c:pt>
              </c:numCache>
            </c:numRef>
          </c:val>
          <c:extLst>
            <c:ext xmlns:c16="http://schemas.microsoft.com/office/drawing/2014/chart" uri="{C3380CC4-5D6E-409C-BE32-E72D297353CC}">
              <c16:uniqueId val="{00000006-F479-408C-B713-DBDD0FC039D9}"/>
            </c:ext>
          </c:extLst>
        </c:ser>
        <c:dLbls>
          <c:showLegendKey val="0"/>
          <c:showVal val="0"/>
          <c:showCatName val="0"/>
          <c:showSerName val="0"/>
          <c:showPercent val="0"/>
          <c:showBubbleSize val="0"/>
        </c:dLbls>
        <c:gapWidth val="50"/>
        <c:overlap val="100"/>
        <c:axId val="190432384"/>
        <c:axId val="190433920"/>
      </c:barChart>
      <c:catAx>
        <c:axId val="190432384"/>
        <c:scaling>
          <c:orientation val="minMax"/>
        </c:scaling>
        <c:delete val="0"/>
        <c:axPos val="b"/>
        <c:numFmt formatCode="General" sourceLinked="1"/>
        <c:majorTickMark val="out"/>
        <c:minorTickMark val="none"/>
        <c:tickLblPos val="nextTo"/>
        <c:txPr>
          <a:bodyPr/>
          <a:lstStyle/>
          <a:p>
            <a:pPr>
              <a:defRPr sz="1200" b="1"/>
            </a:pPr>
            <a:endParaRPr lang="en-US"/>
          </a:p>
        </c:txPr>
        <c:crossAx val="190433920"/>
        <c:crosses val="autoZero"/>
        <c:auto val="1"/>
        <c:lblAlgn val="ctr"/>
        <c:lblOffset val="100"/>
        <c:noMultiLvlLbl val="0"/>
      </c:catAx>
      <c:valAx>
        <c:axId val="190433920"/>
        <c:scaling>
          <c:orientation val="minMax"/>
        </c:scaling>
        <c:delete val="1"/>
        <c:axPos val="l"/>
        <c:numFmt formatCode="0%" sourceLinked="1"/>
        <c:majorTickMark val="out"/>
        <c:minorTickMark val="none"/>
        <c:tickLblPos val="none"/>
        <c:crossAx val="190432384"/>
        <c:crosses val="autoZero"/>
        <c:crossBetween val="between"/>
      </c:valAx>
    </c:plotArea>
    <c:legend>
      <c:legendPos val="r"/>
      <c:layout>
        <c:manualLayout>
          <c:xMode val="edge"/>
          <c:yMode val="edge"/>
          <c:x val="0.84005979404972597"/>
          <c:y val="0.15644757946923846"/>
          <c:w val="0.14327351397618165"/>
          <c:h val="0.68925357102996143"/>
        </c:manualLayout>
      </c:layout>
      <c:overlay val="0"/>
      <c:txPr>
        <a:bodyPr/>
        <a:lstStyle/>
        <a:p>
          <a:pPr>
            <a:defRPr sz="1200" b="1"/>
          </a:pPr>
          <a:endParaRPr lang="en-US"/>
        </a:p>
      </c:txPr>
    </c:legend>
    <c:plotVisOnly val="1"/>
    <c:dispBlanksAs val="gap"/>
    <c:showDLblsOverMax val="0"/>
  </c:chart>
  <c:spPr>
    <a:blipFill>
      <a:blip xmlns:r="http://schemas.openxmlformats.org/officeDocument/2006/relationships" r:embed="rId1">
        <a:alphaModFix amt="5000"/>
      </a:blip>
      <a:tile tx="0" ty="0" sx="100000" sy="100000" flip="none" algn="tl"/>
    </a:blip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Sheet1!$B$67</c:f>
              <c:strCache>
                <c:ptCount val="1"/>
                <c:pt idx="0">
                  <c:v>Employer pays 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Sheet1!$A$68:$A$75</c:f>
              <c:numCache>
                <c:formatCode>General</c:formatCode>
                <c:ptCount val="8"/>
                <c:pt idx="0">
                  <c:v>2010</c:v>
                </c:pt>
                <c:pt idx="1">
                  <c:v>2011</c:v>
                </c:pt>
                <c:pt idx="2">
                  <c:v>2012</c:v>
                </c:pt>
                <c:pt idx="3">
                  <c:v>2013</c:v>
                </c:pt>
                <c:pt idx="4">
                  <c:v>2014</c:v>
                </c:pt>
                <c:pt idx="5">
                  <c:v>2015</c:v>
                </c:pt>
                <c:pt idx="6">
                  <c:v>2016</c:v>
                </c:pt>
                <c:pt idx="7">
                  <c:v>2017</c:v>
                </c:pt>
              </c:numCache>
            </c:numRef>
          </c:cat>
          <c:val>
            <c:numRef>
              <c:f>Sheet1!$B$68:$B$75</c:f>
              <c:numCache>
                <c:formatCode>0.0%</c:formatCode>
                <c:ptCount val="8"/>
                <c:pt idx="0">
                  <c:v>0.223</c:v>
                </c:pt>
                <c:pt idx="1">
                  <c:v>0.10299999999999999</c:v>
                </c:pt>
                <c:pt idx="2">
                  <c:v>9.0999999999999998E-2</c:v>
                </c:pt>
                <c:pt idx="3">
                  <c:v>5.3999999999999999E-2</c:v>
                </c:pt>
                <c:pt idx="4">
                  <c:v>6.5000000000000002E-2</c:v>
                </c:pt>
                <c:pt idx="5">
                  <c:v>6.9752606499160902E-2</c:v>
                </c:pt>
                <c:pt idx="6">
                  <c:v>6.4070715751629939E-2</c:v>
                </c:pt>
                <c:pt idx="7">
                  <c:v>7.0955256211732654E-2</c:v>
                </c:pt>
              </c:numCache>
            </c:numRef>
          </c:val>
          <c:extLst>
            <c:ext xmlns:c16="http://schemas.microsoft.com/office/drawing/2014/chart" uri="{C3380CC4-5D6E-409C-BE32-E72D297353CC}">
              <c16:uniqueId val="{00000000-8627-43EA-804A-037C0DAFA9CD}"/>
            </c:ext>
          </c:extLst>
        </c:ser>
        <c:ser>
          <c:idx val="1"/>
          <c:order val="1"/>
          <c:tx>
            <c:strRef>
              <c:f>Sheet1!$C$67</c:f>
              <c:strCache>
                <c:ptCount val="1"/>
                <c:pt idx="0">
                  <c:v>Employee &amp; Employer share cost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Sheet1!$A$68:$A$75</c:f>
              <c:numCache>
                <c:formatCode>General</c:formatCode>
                <c:ptCount val="8"/>
                <c:pt idx="0">
                  <c:v>2010</c:v>
                </c:pt>
                <c:pt idx="1">
                  <c:v>2011</c:v>
                </c:pt>
                <c:pt idx="2">
                  <c:v>2012</c:v>
                </c:pt>
                <c:pt idx="3">
                  <c:v>2013</c:v>
                </c:pt>
                <c:pt idx="4">
                  <c:v>2014</c:v>
                </c:pt>
                <c:pt idx="5">
                  <c:v>2015</c:v>
                </c:pt>
                <c:pt idx="6">
                  <c:v>2016</c:v>
                </c:pt>
                <c:pt idx="7">
                  <c:v>2017</c:v>
                </c:pt>
              </c:numCache>
            </c:numRef>
          </c:cat>
          <c:val>
            <c:numRef>
              <c:f>Sheet1!$C$68:$C$75</c:f>
              <c:numCache>
                <c:formatCode>0.0%</c:formatCode>
                <c:ptCount val="8"/>
                <c:pt idx="0">
                  <c:v>0.67400000000000004</c:v>
                </c:pt>
                <c:pt idx="1">
                  <c:v>0.66100000000000003</c:v>
                </c:pt>
                <c:pt idx="2">
                  <c:v>0.67100000000000004</c:v>
                </c:pt>
                <c:pt idx="3">
                  <c:v>0.72699999999999998</c:v>
                </c:pt>
                <c:pt idx="4">
                  <c:v>0.7</c:v>
                </c:pt>
                <c:pt idx="5">
                  <c:v>0.70505166200684466</c:v>
                </c:pt>
                <c:pt idx="6">
                  <c:v>0.6374079769801998</c:v>
                </c:pt>
                <c:pt idx="7">
                  <c:v>0.65285943726507634</c:v>
                </c:pt>
              </c:numCache>
            </c:numRef>
          </c:val>
          <c:extLst>
            <c:ext xmlns:c16="http://schemas.microsoft.com/office/drawing/2014/chart" uri="{C3380CC4-5D6E-409C-BE32-E72D297353CC}">
              <c16:uniqueId val="{00000001-8627-43EA-804A-037C0DAFA9CD}"/>
            </c:ext>
          </c:extLst>
        </c:ser>
        <c:ser>
          <c:idx val="2"/>
          <c:order val="2"/>
          <c:tx>
            <c:strRef>
              <c:f>Sheet1!$D$67</c:f>
              <c:strCache>
                <c:ptCount val="1"/>
                <c:pt idx="0">
                  <c:v>Employee pays all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Sheet1!$A$68:$A$75</c:f>
              <c:numCache>
                <c:formatCode>General</c:formatCode>
                <c:ptCount val="8"/>
                <c:pt idx="0">
                  <c:v>2010</c:v>
                </c:pt>
                <c:pt idx="1">
                  <c:v>2011</c:v>
                </c:pt>
                <c:pt idx="2">
                  <c:v>2012</c:v>
                </c:pt>
                <c:pt idx="3">
                  <c:v>2013</c:v>
                </c:pt>
                <c:pt idx="4">
                  <c:v>2014</c:v>
                </c:pt>
                <c:pt idx="5">
                  <c:v>2015</c:v>
                </c:pt>
                <c:pt idx="6">
                  <c:v>2016</c:v>
                </c:pt>
                <c:pt idx="7">
                  <c:v>2017</c:v>
                </c:pt>
              </c:numCache>
            </c:numRef>
          </c:cat>
          <c:val>
            <c:numRef>
              <c:f>Sheet1!$D$68:$D$75</c:f>
              <c:numCache>
                <c:formatCode>0.0%</c:formatCode>
                <c:ptCount val="8"/>
                <c:pt idx="0">
                  <c:v>0.10299999999999999</c:v>
                </c:pt>
                <c:pt idx="1">
                  <c:v>0.23599999999999999</c:v>
                </c:pt>
                <c:pt idx="2">
                  <c:v>0.23799999999999999</c:v>
                </c:pt>
                <c:pt idx="3">
                  <c:v>0.22</c:v>
                </c:pt>
                <c:pt idx="4">
                  <c:v>0.23499999999999999</c:v>
                </c:pt>
                <c:pt idx="5">
                  <c:v>0.22519573149399408</c:v>
                </c:pt>
                <c:pt idx="6">
                  <c:v>0.29852130726817</c:v>
                </c:pt>
                <c:pt idx="7">
                  <c:v>0.27618530652319079</c:v>
                </c:pt>
              </c:numCache>
            </c:numRef>
          </c:val>
          <c:extLst>
            <c:ext xmlns:c16="http://schemas.microsoft.com/office/drawing/2014/chart" uri="{C3380CC4-5D6E-409C-BE32-E72D297353CC}">
              <c16:uniqueId val="{00000002-8627-43EA-804A-037C0DAFA9CD}"/>
            </c:ext>
          </c:extLst>
        </c:ser>
        <c:dLbls>
          <c:showLegendKey val="0"/>
          <c:showVal val="0"/>
          <c:showCatName val="0"/>
          <c:showSerName val="0"/>
          <c:showPercent val="0"/>
          <c:showBubbleSize val="0"/>
        </c:dLbls>
        <c:gapWidth val="50"/>
        <c:overlap val="100"/>
        <c:axId val="670417664"/>
        <c:axId val="670417992"/>
      </c:barChart>
      <c:catAx>
        <c:axId val="67041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0417992"/>
        <c:crosses val="autoZero"/>
        <c:auto val="1"/>
        <c:lblAlgn val="ctr"/>
        <c:lblOffset val="100"/>
        <c:noMultiLvlLbl val="0"/>
      </c:catAx>
      <c:valAx>
        <c:axId val="670417992"/>
        <c:scaling>
          <c:orientation val="minMax"/>
          <c:max val="1"/>
        </c:scaling>
        <c:delete val="1"/>
        <c:axPos val="l"/>
        <c:numFmt formatCode="0.0%" sourceLinked="1"/>
        <c:majorTickMark val="none"/>
        <c:minorTickMark val="none"/>
        <c:tickLblPos val="nextTo"/>
        <c:crossAx val="670417664"/>
        <c:crosses val="autoZero"/>
        <c:crossBetween val="between"/>
      </c:valAx>
      <c:spPr>
        <a:noFill/>
        <a:ln>
          <a:noFill/>
        </a:ln>
        <a:effectLst/>
      </c:spPr>
    </c:plotArea>
    <c:legend>
      <c:legendPos val="b"/>
      <c:layout>
        <c:manualLayout>
          <c:xMode val="edge"/>
          <c:yMode val="edge"/>
          <c:x val="4.4031058617672793E-2"/>
          <c:y val="0.91255770064288277"/>
          <c:w val="0.92027099737532791"/>
          <c:h val="5.966463648652436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Percent of Respondents who</a:t>
            </a:r>
            <a:r>
              <a:rPr lang="en-US" baseline="0" dirty="0"/>
              <a:t> had a dental checkup in the past 12 months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Sheet2!$T$61</c:f>
              <c:strCache>
                <c:ptCount val="1"/>
                <c:pt idx="0">
                  <c:v>Visit in the past 12 months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00E-4F1C-A4BA-8E8E76010AB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00E-4F1C-A4BA-8E8E76010AB3}"/>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B00E-4F1C-A4BA-8E8E76010AB3}"/>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B00E-4F1C-A4BA-8E8E76010AB3}"/>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B00E-4F1C-A4BA-8E8E76010AB3}"/>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B00E-4F1C-A4BA-8E8E76010AB3}"/>
              </c:ext>
            </c:extLst>
          </c:dPt>
          <c:dLbls>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7-B00E-4F1C-A4BA-8E8E76010AB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Sheet2!$S$62:$S$67</c:f>
              <c:strCache>
                <c:ptCount val="6"/>
                <c:pt idx="0">
                  <c:v>Group</c:v>
                </c:pt>
                <c:pt idx="1">
                  <c:v>Individual</c:v>
                </c:pt>
                <c:pt idx="2">
                  <c:v>Medicare Advantage</c:v>
                </c:pt>
                <c:pt idx="3">
                  <c:v>HIX</c:v>
                </c:pt>
                <c:pt idx="4">
                  <c:v>Medicaid</c:v>
                </c:pt>
                <c:pt idx="5">
                  <c:v>No Dental</c:v>
                </c:pt>
              </c:strCache>
            </c:strRef>
          </c:cat>
          <c:val>
            <c:numRef>
              <c:f>Sheet2!$T$62:$T$67</c:f>
              <c:numCache>
                <c:formatCode>0%</c:formatCode>
                <c:ptCount val="6"/>
                <c:pt idx="0">
                  <c:v>0.7793223284100782</c:v>
                </c:pt>
                <c:pt idx="1">
                  <c:v>0.7665369649805448</c:v>
                </c:pt>
                <c:pt idx="2">
                  <c:v>0.70270270270270274</c:v>
                </c:pt>
                <c:pt idx="3">
                  <c:v>0.67322834645669294</c:v>
                </c:pt>
                <c:pt idx="4">
                  <c:v>0.5546875</c:v>
                </c:pt>
                <c:pt idx="5">
                  <c:v>0.49362477231329688</c:v>
                </c:pt>
              </c:numCache>
            </c:numRef>
          </c:val>
          <c:extLst>
            <c:ext xmlns:c16="http://schemas.microsoft.com/office/drawing/2014/chart" uri="{C3380CC4-5D6E-409C-BE32-E72D297353CC}">
              <c16:uniqueId val="{0000000C-B00E-4F1C-A4BA-8E8E76010AB3}"/>
            </c:ext>
          </c:extLst>
        </c:ser>
        <c:dLbls>
          <c:showLegendKey val="0"/>
          <c:showVal val="0"/>
          <c:showCatName val="0"/>
          <c:showSerName val="0"/>
          <c:showPercent val="0"/>
          <c:showBubbleSize val="0"/>
        </c:dLbls>
        <c:gapWidth val="50"/>
        <c:axId val="421948840"/>
        <c:axId val="421949496"/>
      </c:barChart>
      <c:catAx>
        <c:axId val="421948840"/>
        <c:scaling>
          <c:orientation val="maxMin"/>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Type of Dental Benefit</a:t>
                </a:r>
              </a:p>
            </c:rich>
          </c:tx>
          <c:layout>
            <c:manualLayout>
              <c:xMode val="edge"/>
              <c:yMode val="edge"/>
              <c:x val="1.4705882352941176E-2"/>
              <c:y val="0.3572126550500098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2">
                    <a:lumMod val="50000"/>
                  </a:schemeClr>
                </a:solidFill>
                <a:latin typeface="+mn-lt"/>
                <a:ea typeface="+mn-ea"/>
                <a:cs typeface="+mn-cs"/>
              </a:defRPr>
            </a:pPr>
            <a:endParaRPr lang="en-US"/>
          </a:p>
        </c:txPr>
        <c:crossAx val="421949496"/>
        <c:crosses val="autoZero"/>
        <c:auto val="1"/>
        <c:lblAlgn val="ctr"/>
        <c:lblOffset val="100"/>
        <c:noMultiLvlLbl val="0"/>
      </c:catAx>
      <c:valAx>
        <c:axId val="421949496"/>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948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Percent of Respondents who had a dental checkup in the past 12 months</a:t>
            </a:r>
            <a:endParaRPr lang="en-US"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Sheet1!$B$1</c:f>
              <c:strCache>
                <c:ptCount val="1"/>
                <c:pt idx="0">
                  <c:v>Visit in past 12 months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F797-4EC6-92B8-2BB31824E6E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797-4EC6-92B8-2BB31824E6E2}"/>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F797-4EC6-92B8-2BB31824E6E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Less than a year</c:v>
                </c:pt>
                <c:pt idx="1">
                  <c:v>1-5 years</c:v>
                </c:pt>
                <c:pt idx="2">
                  <c:v>Over five years</c:v>
                </c:pt>
              </c:strCache>
            </c:strRef>
          </c:cat>
          <c:val>
            <c:numRef>
              <c:f>Sheet1!$B$2:$B$4</c:f>
              <c:numCache>
                <c:formatCode>0%</c:formatCode>
                <c:ptCount val="3"/>
                <c:pt idx="0">
                  <c:v>0.54400000000000004</c:v>
                </c:pt>
                <c:pt idx="1">
                  <c:v>0.69123505976095623</c:v>
                </c:pt>
                <c:pt idx="2">
                  <c:v>0.83479960899315742</c:v>
                </c:pt>
              </c:numCache>
            </c:numRef>
          </c:val>
          <c:extLst>
            <c:ext xmlns:c16="http://schemas.microsoft.com/office/drawing/2014/chart" uri="{C3380CC4-5D6E-409C-BE32-E72D297353CC}">
              <c16:uniqueId val="{00000006-F797-4EC6-92B8-2BB31824E6E2}"/>
            </c:ext>
          </c:extLst>
        </c:ser>
        <c:dLbls>
          <c:showLegendKey val="0"/>
          <c:showVal val="0"/>
          <c:showCatName val="0"/>
          <c:showSerName val="0"/>
          <c:showPercent val="0"/>
          <c:showBubbleSize val="0"/>
        </c:dLbls>
        <c:gapWidth val="50"/>
        <c:axId val="1100631816"/>
        <c:axId val="1100630504"/>
      </c:barChart>
      <c:catAx>
        <c:axId val="110063181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1" i="0" u="none" strike="noStrike" baseline="0" dirty="0">
                    <a:effectLst/>
                  </a:rPr>
                  <a:t>Years of Continuous Dental Coverage</a:t>
                </a:r>
                <a:endParaRPr lang="en-US" sz="1200" dirty="0"/>
              </a:p>
            </c:rich>
          </c:tx>
          <c:layout>
            <c:manualLayout>
              <c:xMode val="edge"/>
              <c:yMode val="edge"/>
              <c:x val="1.7156862745098041E-2"/>
              <c:y val="0.2875081181926110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100630504"/>
        <c:crosses val="autoZero"/>
        <c:auto val="1"/>
        <c:lblAlgn val="ctr"/>
        <c:lblOffset val="100"/>
        <c:noMultiLvlLbl val="0"/>
      </c:catAx>
      <c:valAx>
        <c:axId val="1100630504"/>
        <c:scaling>
          <c:orientation val="minMax"/>
        </c:scaling>
        <c:delete val="1"/>
        <c:axPos val="b"/>
        <c:numFmt formatCode="0%" sourceLinked="1"/>
        <c:majorTickMark val="none"/>
        <c:minorTickMark val="none"/>
        <c:tickLblPos val="nextTo"/>
        <c:crossAx val="1100631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DPPO (In-Network)</a:t>
            </a:r>
          </a:p>
        </c:rich>
      </c:tx>
      <c:overlay val="0"/>
    </c:title>
    <c:autoTitleDeleted val="0"/>
    <c:plotArea>
      <c:layout>
        <c:manualLayout>
          <c:layoutTarget val="inner"/>
          <c:xMode val="edge"/>
          <c:yMode val="edge"/>
          <c:x val="3.4241245136186774E-2"/>
          <c:y val="0.20279149485315617"/>
          <c:w val="0.76463519102913691"/>
          <c:h val="0.67891598697409938"/>
        </c:manualLayout>
      </c:layout>
      <c:barChart>
        <c:barDir val="col"/>
        <c:grouping val="percentStacked"/>
        <c:varyColors val="0"/>
        <c:ser>
          <c:idx val="2"/>
          <c:order val="0"/>
          <c:tx>
            <c:strRef>
              <c:f>'Group Charts'!$A$60</c:f>
              <c:strCache>
                <c:ptCount val="1"/>
                <c:pt idx="0">
                  <c:v>$0 to $999</c:v>
                </c:pt>
              </c:strCache>
            </c:strRef>
          </c:tx>
          <c:invertIfNegative val="0"/>
          <c:dLbls>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'Group Charts'!$J$59:$P$59</c:f>
              <c:numCache>
                <c:formatCode>General</c:formatCode>
                <c:ptCount val="7"/>
                <c:pt idx="0">
                  <c:v>2011</c:v>
                </c:pt>
                <c:pt idx="1">
                  <c:v>2012</c:v>
                </c:pt>
                <c:pt idx="2">
                  <c:v>2013</c:v>
                </c:pt>
                <c:pt idx="3">
                  <c:v>2014</c:v>
                </c:pt>
                <c:pt idx="4">
                  <c:v>2015</c:v>
                </c:pt>
                <c:pt idx="5">
                  <c:v>2016</c:v>
                </c:pt>
                <c:pt idx="6">
                  <c:v>2017</c:v>
                </c:pt>
              </c:numCache>
            </c:numRef>
          </c:cat>
          <c:val>
            <c:numRef>
              <c:f>'Group Charts'!$J$60:$P$60</c:f>
              <c:numCache>
                <c:formatCode>0%</c:formatCode>
                <c:ptCount val="7"/>
                <c:pt idx="0">
                  <c:v>2.7314823922462157E-2</c:v>
                </c:pt>
                <c:pt idx="1">
                  <c:v>2.0563258041016982E-2</c:v>
                </c:pt>
                <c:pt idx="2">
                  <c:v>3.6500185089760953E-2</c:v>
                </c:pt>
                <c:pt idx="3">
                  <c:v>7.9382190897393359E-2</c:v>
                </c:pt>
                <c:pt idx="4">
                  <c:v>2.7825431986139723E-2</c:v>
                </c:pt>
                <c:pt idx="5">
                  <c:v>2.451217212467844E-2</c:v>
                </c:pt>
                <c:pt idx="6">
                  <c:v>2.6290850263300743E-2</c:v>
                </c:pt>
              </c:numCache>
            </c:numRef>
          </c:val>
          <c:extLst>
            <c:ext xmlns:c16="http://schemas.microsoft.com/office/drawing/2014/chart" uri="{C3380CC4-5D6E-409C-BE32-E72D297353CC}">
              <c16:uniqueId val="{00000000-3ACC-4826-B026-9C99E3805CAD}"/>
            </c:ext>
          </c:extLst>
        </c:ser>
        <c:ser>
          <c:idx val="3"/>
          <c:order val="1"/>
          <c:tx>
            <c:strRef>
              <c:f>'Group Charts'!$A$61</c:f>
              <c:strCache>
                <c:ptCount val="1"/>
                <c:pt idx="0">
                  <c:v>$1,000 to $1,499</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'Group Charts'!$J$59:$P$59</c:f>
              <c:numCache>
                <c:formatCode>General</c:formatCode>
                <c:ptCount val="7"/>
                <c:pt idx="0">
                  <c:v>2011</c:v>
                </c:pt>
                <c:pt idx="1">
                  <c:v>2012</c:v>
                </c:pt>
                <c:pt idx="2">
                  <c:v>2013</c:v>
                </c:pt>
                <c:pt idx="3">
                  <c:v>2014</c:v>
                </c:pt>
                <c:pt idx="4">
                  <c:v>2015</c:v>
                </c:pt>
                <c:pt idx="5">
                  <c:v>2016</c:v>
                </c:pt>
                <c:pt idx="6">
                  <c:v>2017</c:v>
                </c:pt>
              </c:numCache>
            </c:numRef>
          </c:cat>
          <c:val>
            <c:numRef>
              <c:f>'Group Charts'!$J$61:$P$61</c:f>
              <c:numCache>
                <c:formatCode>0%</c:formatCode>
                <c:ptCount val="7"/>
                <c:pt idx="0">
                  <c:v>0.41615680211659578</c:v>
                </c:pt>
                <c:pt idx="1">
                  <c:v>0.48980167824977355</c:v>
                </c:pt>
                <c:pt idx="2">
                  <c:v>0.48980938294297244</c:v>
                </c:pt>
                <c:pt idx="3">
                  <c:v>0.45250804180792092</c:v>
                </c:pt>
                <c:pt idx="4">
                  <c:v>0.46497272347891405</c:v>
                </c:pt>
                <c:pt idx="5">
                  <c:v>0.44675271909223674</c:v>
                </c:pt>
                <c:pt idx="6">
                  <c:v>0.43339573294564393</c:v>
                </c:pt>
              </c:numCache>
            </c:numRef>
          </c:val>
          <c:extLst>
            <c:ext xmlns:c16="http://schemas.microsoft.com/office/drawing/2014/chart" uri="{C3380CC4-5D6E-409C-BE32-E72D297353CC}">
              <c16:uniqueId val="{00000001-3ACC-4826-B026-9C99E3805CAD}"/>
            </c:ext>
          </c:extLst>
        </c:ser>
        <c:ser>
          <c:idx val="4"/>
          <c:order val="2"/>
          <c:tx>
            <c:strRef>
              <c:f>'Group Charts'!$A$62</c:f>
              <c:strCache>
                <c:ptCount val="1"/>
                <c:pt idx="0">
                  <c:v>$1,500 to $2,499</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'Group Charts'!$J$59:$P$59</c:f>
              <c:numCache>
                <c:formatCode>General</c:formatCode>
                <c:ptCount val="7"/>
                <c:pt idx="0">
                  <c:v>2011</c:v>
                </c:pt>
                <c:pt idx="1">
                  <c:v>2012</c:v>
                </c:pt>
                <c:pt idx="2">
                  <c:v>2013</c:v>
                </c:pt>
                <c:pt idx="3">
                  <c:v>2014</c:v>
                </c:pt>
                <c:pt idx="4">
                  <c:v>2015</c:v>
                </c:pt>
                <c:pt idx="5">
                  <c:v>2016</c:v>
                </c:pt>
                <c:pt idx="6">
                  <c:v>2017</c:v>
                </c:pt>
              </c:numCache>
            </c:numRef>
          </c:cat>
          <c:val>
            <c:numRef>
              <c:f>'Group Charts'!$J$62:$P$62</c:f>
              <c:numCache>
                <c:formatCode>0%</c:formatCode>
                <c:ptCount val="7"/>
                <c:pt idx="0">
                  <c:v>0.37275696636928074</c:v>
                </c:pt>
                <c:pt idx="1">
                  <c:v>0.4352436642451285</c:v>
                </c:pt>
                <c:pt idx="2">
                  <c:v>0.44267793047583537</c:v>
                </c:pt>
                <c:pt idx="3">
                  <c:v>0.39139636207813361</c:v>
                </c:pt>
                <c:pt idx="4">
                  <c:v>0.41913261457196671</c:v>
                </c:pt>
                <c:pt idx="5">
                  <c:v>0.43606379599279038</c:v>
                </c:pt>
                <c:pt idx="6">
                  <c:v>0.49071558319122199</c:v>
                </c:pt>
              </c:numCache>
            </c:numRef>
          </c:val>
          <c:extLst>
            <c:ext xmlns:c16="http://schemas.microsoft.com/office/drawing/2014/chart" uri="{C3380CC4-5D6E-409C-BE32-E72D297353CC}">
              <c16:uniqueId val="{00000002-3ACC-4826-B026-9C99E3805CAD}"/>
            </c:ext>
          </c:extLst>
        </c:ser>
        <c:ser>
          <c:idx val="5"/>
          <c:order val="3"/>
          <c:tx>
            <c:strRef>
              <c:f>'Group Charts'!$A$63</c:f>
              <c:strCache>
                <c:ptCount val="1"/>
                <c:pt idx="0">
                  <c:v>$2,500 or more</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'Group Charts'!$J$59:$P$59</c:f>
              <c:numCache>
                <c:formatCode>General</c:formatCode>
                <c:ptCount val="7"/>
                <c:pt idx="0">
                  <c:v>2011</c:v>
                </c:pt>
                <c:pt idx="1">
                  <c:v>2012</c:v>
                </c:pt>
                <c:pt idx="2">
                  <c:v>2013</c:v>
                </c:pt>
                <c:pt idx="3">
                  <c:v>2014</c:v>
                </c:pt>
                <c:pt idx="4">
                  <c:v>2015</c:v>
                </c:pt>
                <c:pt idx="5">
                  <c:v>2016</c:v>
                </c:pt>
                <c:pt idx="6">
                  <c:v>2017</c:v>
                </c:pt>
              </c:numCache>
            </c:numRef>
          </c:cat>
          <c:val>
            <c:numRef>
              <c:f>'Group Charts'!$J$63:$P$63</c:f>
              <c:numCache>
                <c:formatCode>0%</c:formatCode>
                <c:ptCount val="7"/>
                <c:pt idx="0">
                  <c:v>0.17979267253178421</c:v>
                </c:pt>
                <c:pt idx="1">
                  <c:v>5.3694708750117386E-2</c:v>
                </c:pt>
                <c:pt idx="2">
                  <c:v>2.8400974276943547E-2</c:v>
                </c:pt>
                <c:pt idx="3">
                  <c:v>6.9196775021724333E-2</c:v>
                </c:pt>
                <c:pt idx="4">
                  <c:v>7.1740115294157233E-2</c:v>
                </c:pt>
                <c:pt idx="5">
                  <c:v>8.8845944792912565E-2</c:v>
                </c:pt>
                <c:pt idx="6">
                  <c:v>4.8532901067245185E-2</c:v>
                </c:pt>
              </c:numCache>
            </c:numRef>
          </c:val>
          <c:extLst>
            <c:ext xmlns:c16="http://schemas.microsoft.com/office/drawing/2014/chart" uri="{C3380CC4-5D6E-409C-BE32-E72D297353CC}">
              <c16:uniqueId val="{00000003-3ACC-4826-B026-9C99E3805CAD}"/>
            </c:ext>
          </c:extLst>
        </c:ser>
        <c:ser>
          <c:idx val="6"/>
          <c:order val="4"/>
          <c:tx>
            <c:strRef>
              <c:f>'Group Charts'!$A$64</c:f>
              <c:strCache>
                <c:ptCount val="1"/>
                <c:pt idx="0">
                  <c:v>No Maximum</c:v>
                </c:pt>
              </c:strCache>
            </c:strRef>
          </c:tx>
          <c:invertIfNegative val="0"/>
          <c:cat>
            <c:numRef>
              <c:f>'Group Charts'!$J$59:$P$59</c:f>
              <c:numCache>
                <c:formatCode>General</c:formatCode>
                <c:ptCount val="7"/>
                <c:pt idx="0">
                  <c:v>2011</c:v>
                </c:pt>
                <c:pt idx="1">
                  <c:v>2012</c:v>
                </c:pt>
                <c:pt idx="2">
                  <c:v>2013</c:v>
                </c:pt>
                <c:pt idx="3">
                  <c:v>2014</c:v>
                </c:pt>
                <c:pt idx="4">
                  <c:v>2015</c:v>
                </c:pt>
                <c:pt idx="5">
                  <c:v>2016</c:v>
                </c:pt>
                <c:pt idx="6">
                  <c:v>2017</c:v>
                </c:pt>
              </c:numCache>
            </c:numRef>
          </c:cat>
          <c:val>
            <c:numRef>
              <c:f>'Group Charts'!$J$64:$P$64</c:f>
              <c:numCache>
                <c:formatCode>0%</c:formatCode>
                <c:ptCount val="7"/>
                <c:pt idx="0">
                  <c:v>3.9791496700983314E-3</c:v>
                </c:pt>
                <c:pt idx="1">
                  <c:v>6.9669071396372703E-4</c:v>
                </c:pt>
                <c:pt idx="2">
                  <c:v>1.0948875524270953E-2</c:v>
                </c:pt>
                <c:pt idx="3">
                  <c:v>7.5166301948277206E-3</c:v>
                </c:pt>
                <c:pt idx="4">
                  <c:v>1.6329114668822288E-2</c:v>
                </c:pt>
                <c:pt idx="5">
                  <c:v>3.8253679973819232E-3</c:v>
                </c:pt>
                <c:pt idx="6">
                  <c:v>1.0748507329832256E-3</c:v>
                </c:pt>
              </c:numCache>
            </c:numRef>
          </c:val>
          <c:extLst>
            <c:ext xmlns:c16="http://schemas.microsoft.com/office/drawing/2014/chart" uri="{C3380CC4-5D6E-409C-BE32-E72D297353CC}">
              <c16:uniqueId val="{00000004-3ACC-4826-B026-9C99E3805CAD}"/>
            </c:ext>
          </c:extLst>
        </c:ser>
        <c:dLbls>
          <c:showLegendKey val="0"/>
          <c:showVal val="0"/>
          <c:showCatName val="0"/>
          <c:showSerName val="0"/>
          <c:showPercent val="0"/>
          <c:showBubbleSize val="0"/>
        </c:dLbls>
        <c:gapWidth val="50"/>
        <c:overlap val="100"/>
        <c:axId val="200714496"/>
        <c:axId val="200724480"/>
        <c:extLst>
          <c:ext xmlns:c15="http://schemas.microsoft.com/office/drawing/2012/chart" uri="{02D57815-91ED-43cb-92C2-25804820EDAC}">
            <c15:filteredBarSeries>
              <c15:ser>
                <c:idx val="0"/>
                <c:order val="5"/>
                <c:invertIfNegative val="0"/>
                <c:cat>
                  <c:numRef>
                    <c:extLst>
                      <c:ext uri="{02D57815-91ED-43cb-92C2-25804820EDAC}">
                        <c15:formulaRef>
                          <c15:sqref>'Group Charts'!$J$59:$P$59</c15:sqref>
                        </c15:formulaRef>
                      </c:ext>
                    </c:extLst>
                    <c:numCache>
                      <c:formatCode>General</c:formatCode>
                      <c:ptCount val="7"/>
                      <c:pt idx="0">
                        <c:v>2011</c:v>
                      </c:pt>
                      <c:pt idx="1">
                        <c:v>2012</c:v>
                      </c:pt>
                      <c:pt idx="2">
                        <c:v>2013</c:v>
                      </c:pt>
                      <c:pt idx="3">
                        <c:v>2014</c:v>
                      </c:pt>
                      <c:pt idx="4">
                        <c:v>2015</c:v>
                      </c:pt>
                      <c:pt idx="5">
                        <c:v>2016</c:v>
                      </c:pt>
                      <c:pt idx="6">
                        <c:v>2017</c:v>
                      </c:pt>
                    </c:numCache>
                  </c:numRef>
                </c:cat>
                <c:val>
                  <c:numRef>
                    <c:extLst>
                      <c:ext uri="{02D57815-91ED-43cb-92C2-25804820EDAC}">
                        <c15:formulaRef>
                          <c15:sqref>'Group Charts'!$J$64:$P$64</c15:sqref>
                        </c15:formulaRef>
                      </c:ext>
                    </c:extLst>
                    <c:numCache>
                      <c:formatCode>0%</c:formatCode>
                      <c:ptCount val="7"/>
                      <c:pt idx="0">
                        <c:v>3.9791496700983314E-3</c:v>
                      </c:pt>
                      <c:pt idx="1">
                        <c:v>6.9669071396372703E-4</c:v>
                      </c:pt>
                      <c:pt idx="2">
                        <c:v>1.0948875524270953E-2</c:v>
                      </c:pt>
                      <c:pt idx="3">
                        <c:v>7.5166301948277206E-3</c:v>
                      </c:pt>
                      <c:pt idx="4">
                        <c:v>1.6329114668822288E-2</c:v>
                      </c:pt>
                      <c:pt idx="5">
                        <c:v>3.8253679973819232E-3</c:v>
                      </c:pt>
                      <c:pt idx="6">
                        <c:v>1.0748507329832256E-3</c:v>
                      </c:pt>
                    </c:numCache>
                  </c:numRef>
                </c:val>
                <c:extLst>
                  <c:ext xmlns:c16="http://schemas.microsoft.com/office/drawing/2014/chart" uri="{C3380CC4-5D6E-409C-BE32-E72D297353CC}">
                    <c16:uniqueId val="{00000005-3ACC-4826-B026-9C99E3805CAD}"/>
                  </c:ext>
                </c:extLst>
              </c15:ser>
            </c15:filteredBarSeries>
          </c:ext>
        </c:extLst>
      </c:barChart>
      <c:catAx>
        <c:axId val="200714496"/>
        <c:scaling>
          <c:orientation val="minMax"/>
        </c:scaling>
        <c:delete val="0"/>
        <c:axPos val="b"/>
        <c:numFmt formatCode="General" sourceLinked="0"/>
        <c:majorTickMark val="out"/>
        <c:minorTickMark val="none"/>
        <c:tickLblPos val="nextTo"/>
        <c:crossAx val="200724480"/>
        <c:crosses val="autoZero"/>
        <c:auto val="1"/>
        <c:lblAlgn val="ctr"/>
        <c:lblOffset val="100"/>
        <c:noMultiLvlLbl val="0"/>
      </c:catAx>
      <c:valAx>
        <c:axId val="200724480"/>
        <c:scaling>
          <c:orientation val="minMax"/>
        </c:scaling>
        <c:delete val="1"/>
        <c:axPos val="l"/>
        <c:numFmt formatCode="0%" sourceLinked="1"/>
        <c:majorTickMark val="out"/>
        <c:minorTickMark val="none"/>
        <c:tickLblPos val="nextTo"/>
        <c:crossAx val="200714496"/>
        <c:crosses val="autoZero"/>
        <c:crossBetween val="between"/>
      </c:valAx>
    </c:plotArea>
    <c:legend>
      <c:legendPos val="r"/>
      <c:layout>
        <c:manualLayout>
          <c:xMode val="edge"/>
          <c:yMode val="edge"/>
          <c:x val="0.79887643616532378"/>
          <c:y val="0.21495478238075555"/>
          <c:w val="0.1824465210331199"/>
          <c:h val="0.67557038724832896"/>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DPPO (Out of Network)</a:t>
            </a:r>
          </a:p>
        </c:rich>
      </c:tx>
      <c:overlay val="0"/>
    </c:title>
    <c:autoTitleDeleted val="0"/>
    <c:plotArea>
      <c:layout>
        <c:manualLayout>
          <c:layoutTarget val="inner"/>
          <c:xMode val="edge"/>
          <c:yMode val="edge"/>
          <c:x val="3.4241245136186774E-2"/>
          <c:y val="0.20266170897643659"/>
          <c:w val="0.78331223383069337"/>
          <c:h val="0.67912147966579928"/>
        </c:manualLayout>
      </c:layout>
      <c:barChart>
        <c:barDir val="col"/>
        <c:grouping val="percentStacked"/>
        <c:varyColors val="0"/>
        <c:ser>
          <c:idx val="2"/>
          <c:order val="0"/>
          <c:tx>
            <c:strRef>
              <c:f>'Group Charts'!$A$60</c:f>
              <c:strCache>
                <c:ptCount val="1"/>
                <c:pt idx="0">
                  <c:v>$0 to $999</c:v>
                </c:pt>
              </c:strCache>
            </c:strRef>
          </c:tx>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33-41A3-AE87-4A375CAB53B3}"/>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'Group Charts'!$R$59:$X$59</c:f>
              <c:numCache>
                <c:formatCode>General</c:formatCode>
                <c:ptCount val="7"/>
                <c:pt idx="0">
                  <c:v>2011</c:v>
                </c:pt>
                <c:pt idx="1">
                  <c:v>2012</c:v>
                </c:pt>
                <c:pt idx="2">
                  <c:v>2013</c:v>
                </c:pt>
                <c:pt idx="3">
                  <c:v>2014</c:v>
                </c:pt>
                <c:pt idx="4">
                  <c:v>2015</c:v>
                </c:pt>
                <c:pt idx="5">
                  <c:v>2016</c:v>
                </c:pt>
                <c:pt idx="6">
                  <c:v>2017</c:v>
                </c:pt>
              </c:numCache>
            </c:numRef>
          </c:cat>
          <c:val>
            <c:numRef>
              <c:f>'Group Charts'!$R$60:$X$60</c:f>
              <c:numCache>
                <c:formatCode>0%</c:formatCode>
                <c:ptCount val="7"/>
                <c:pt idx="0">
                  <c:v>3.5251101826986909E-2</c:v>
                </c:pt>
                <c:pt idx="1">
                  <c:v>4.1206045013032003E-2</c:v>
                </c:pt>
                <c:pt idx="2">
                  <c:v>3.5259906163323994E-2</c:v>
                </c:pt>
                <c:pt idx="3">
                  <c:v>1.8775877862002421E-2</c:v>
                </c:pt>
                <c:pt idx="4">
                  <c:v>1.9169951805762381E-2</c:v>
                </c:pt>
                <c:pt idx="5">
                  <c:v>4.0693265753402527E-2</c:v>
                </c:pt>
                <c:pt idx="6">
                  <c:v>0.143424068150794</c:v>
                </c:pt>
              </c:numCache>
            </c:numRef>
          </c:val>
          <c:extLst>
            <c:ext xmlns:c16="http://schemas.microsoft.com/office/drawing/2014/chart" uri="{C3380CC4-5D6E-409C-BE32-E72D297353CC}">
              <c16:uniqueId val="{00000001-3533-41A3-AE87-4A375CAB53B3}"/>
            </c:ext>
          </c:extLst>
        </c:ser>
        <c:ser>
          <c:idx val="3"/>
          <c:order val="1"/>
          <c:tx>
            <c:strRef>
              <c:f>'Group Charts'!$A$61</c:f>
              <c:strCache>
                <c:ptCount val="1"/>
                <c:pt idx="0">
                  <c:v>$1,000 to $1,499</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'Group Charts'!$R$59:$X$59</c:f>
              <c:numCache>
                <c:formatCode>General</c:formatCode>
                <c:ptCount val="7"/>
                <c:pt idx="0">
                  <c:v>2011</c:v>
                </c:pt>
                <c:pt idx="1">
                  <c:v>2012</c:v>
                </c:pt>
                <c:pt idx="2">
                  <c:v>2013</c:v>
                </c:pt>
                <c:pt idx="3">
                  <c:v>2014</c:v>
                </c:pt>
                <c:pt idx="4">
                  <c:v>2015</c:v>
                </c:pt>
                <c:pt idx="5">
                  <c:v>2016</c:v>
                </c:pt>
                <c:pt idx="6">
                  <c:v>2017</c:v>
                </c:pt>
              </c:numCache>
            </c:numRef>
          </c:cat>
          <c:val>
            <c:numRef>
              <c:f>'Group Charts'!$R$61:$X$61</c:f>
              <c:numCache>
                <c:formatCode>0%</c:formatCode>
                <c:ptCount val="7"/>
                <c:pt idx="0">
                  <c:v>0.4699980462255508</c:v>
                </c:pt>
                <c:pt idx="1">
                  <c:v>0.51560835165453667</c:v>
                </c:pt>
                <c:pt idx="2">
                  <c:v>0.4928509572919858</c:v>
                </c:pt>
                <c:pt idx="3">
                  <c:v>0.49670514988726222</c:v>
                </c:pt>
                <c:pt idx="4">
                  <c:v>0.46852059406974772</c:v>
                </c:pt>
                <c:pt idx="5">
                  <c:v>0.47310451826053534</c:v>
                </c:pt>
                <c:pt idx="6">
                  <c:v>0.4506420652537837</c:v>
                </c:pt>
              </c:numCache>
            </c:numRef>
          </c:val>
          <c:extLst>
            <c:ext xmlns:c16="http://schemas.microsoft.com/office/drawing/2014/chart" uri="{C3380CC4-5D6E-409C-BE32-E72D297353CC}">
              <c16:uniqueId val="{00000002-3533-41A3-AE87-4A375CAB53B3}"/>
            </c:ext>
          </c:extLst>
        </c:ser>
        <c:ser>
          <c:idx val="4"/>
          <c:order val="2"/>
          <c:tx>
            <c:strRef>
              <c:f>'Group Charts'!$A$62</c:f>
              <c:strCache>
                <c:ptCount val="1"/>
                <c:pt idx="0">
                  <c:v>$1,500 to $2,499</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'Group Charts'!$R$59:$X$59</c:f>
              <c:numCache>
                <c:formatCode>General</c:formatCode>
                <c:ptCount val="7"/>
                <c:pt idx="0">
                  <c:v>2011</c:v>
                </c:pt>
                <c:pt idx="1">
                  <c:v>2012</c:v>
                </c:pt>
                <c:pt idx="2">
                  <c:v>2013</c:v>
                </c:pt>
                <c:pt idx="3">
                  <c:v>2014</c:v>
                </c:pt>
                <c:pt idx="4">
                  <c:v>2015</c:v>
                </c:pt>
                <c:pt idx="5">
                  <c:v>2016</c:v>
                </c:pt>
                <c:pt idx="6">
                  <c:v>2017</c:v>
                </c:pt>
              </c:numCache>
            </c:numRef>
          </c:cat>
          <c:val>
            <c:numRef>
              <c:f>'Group Charts'!$R$62:$X$62</c:f>
              <c:numCache>
                <c:formatCode>0%</c:formatCode>
                <c:ptCount val="7"/>
                <c:pt idx="0">
                  <c:v>0.34589942492373599</c:v>
                </c:pt>
                <c:pt idx="1">
                  <c:v>0.41566059574101277</c:v>
                </c:pt>
                <c:pt idx="2">
                  <c:v>0.34772693970841856</c:v>
                </c:pt>
                <c:pt idx="3">
                  <c:v>0.37580943303693992</c:v>
                </c:pt>
                <c:pt idx="4">
                  <c:v>0.34865535013729726</c:v>
                </c:pt>
                <c:pt idx="5">
                  <c:v>0.40248247048059416</c:v>
                </c:pt>
                <c:pt idx="6">
                  <c:v>0.36629509637592333</c:v>
                </c:pt>
              </c:numCache>
            </c:numRef>
          </c:val>
          <c:extLst>
            <c:ext xmlns:c16="http://schemas.microsoft.com/office/drawing/2014/chart" uri="{C3380CC4-5D6E-409C-BE32-E72D297353CC}">
              <c16:uniqueId val="{00000003-3533-41A3-AE87-4A375CAB53B3}"/>
            </c:ext>
          </c:extLst>
        </c:ser>
        <c:ser>
          <c:idx val="5"/>
          <c:order val="3"/>
          <c:tx>
            <c:strRef>
              <c:f>'Group Charts'!$A$63</c:f>
              <c:strCache>
                <c:ptCount val="1"/>
                <c:pt idx="0">
                  <c:v>$2,500 or more</c:v>
                </c:pt>
              </c:strCache>
            </c:strRef>
          </c:tx>
          <c:invertIfNegative val="0"/>
          <c:dLbls>
            <c:dLbl>
              <c:idx val="1"/>
              <c:layout>
                <c:manualLayout>
                  <c:x val="-3.1128404669260703E-3"/>
                  <c:y val="2.0473444370870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33-41A3-AE87-4A375CAB53B3}"/>
                </c:ext>
              </c:extLst>
            </c:dLbl>
            <c:spPr>
              <a:noFill/>
              <a:ln>
                <a:noFill/>
              </a:ln>
              <a:effectLst/>
            </c:spPr>
            <c:txPr>
              <a:bodyPr wrap="square" lIns="38100" tIns="19050" rIns="38100" bIns="19050" anchor="ctr">
                <a:spAutoFit/>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'Group Charts'!$R$59:$X$59</c:f>
              <c:numCache>
                <c:formatCode>General</c:formatCode>
                <c:ptCount val="7"/>
                <c:pt idx="0">
                  <c:v>2011</c:v>
                </c:pt>
                <c:pt idx="1">
                  <c:v>2012</c:v>
                </c:pt>
                <c:pt idx="2">
                  <c:v>2013</c:v>
                </c:pt>
                <c:pt idx="3">
                  <c:v>2014</c:v>
                </c:pt>
                <c:pt idx="4">
                  <c:v>2015</c:v>
                </c:pt>
                <c:pt idx="5">
                  <c:v>2016</c:v>
                </c:pt>
                <c:pt idx="6">
                  <c:v>2017</c:v>
                </c:pt>
              </c:numCache>
            </c:numRef>
          </c:cat>
          <c:val>
            <c:numRef>
              <c:f>'Group Charts'!$R$63:$X$63</c:f>
              <c:numCache>
                <c:formatCode>0%</c:formatCode>
                <c:ptCount val="7"/>
                <c:pt idx="0">
                  <c:v>0.14477540952279422</c:v>
                </c:pt>
                <c:pt idx="1">
                  <c:v>2.6827255515168826E-2</c:v>
                </c:pt>
                <c:pt idx="2">
                  <c:v>0.10800540774439119</c:v>
                </c:pt>
                <c:pt idx="3">
                  <c:v>9.8476976637976249E-2</c:v>
                </c:pt>
                <c:pt idx="4">
                  <c:v>0.10163083312680526</c:v>
                </c:pt>
                <c:pt idx="5">
                  <c:v>8.4123449944917453E-2</c:v>
                </c:pt>
                <c:pt idx="6">
                  <c:v>3.860681069754951E-2</c:v>
                </c:pt>
              </c:numCache>
            </c:numRef>
          </c:val>
          <c:extLst>
            <c:ext xmlns:c16="http://schemas.microsoft.com/office/drawing/2014/chart" uri="{C3380CC4-5D6E-409C-BE32-E72D297353CC}">
              <c16:uniqueId val="{00000005-3533-41A3-AE87-4A375CAB53B3}"/>
            </c:ext>
          </c:extLst>
        </c:ser>
        <c:ser>
          <c:idx val="6"/>
          <c:order val="4"/>
          <c:tx>
            <c:strRef>
              <c:f>'Group Charts'!$A$64</c:f>
              <c:strCache>
                <c:ptCount val="1"/>
                <c:pt idx="0">
                  <c:v>No Maximum</c:v>
                </c:pt>
              </c:strCache>
            </c:strRef>
          </c:tx>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33-41A3-AE87-4A375CAB53B3}"/>
                </c:ext>
              </c:extLst>
            </c:dLbl>
            <c:spPr>
              <a:noFill/>
              <a:ln>
                <a:noFill/>
              </a:ln>
              <a:effectLst/>
            </c:spPr>
            <c:txPr>
              <a:bodyPr wrap="square" lIns="38100" tIns="19050" rIns="38100" bIns="19050" anchor="ctr">
                <a:spAutoFit/>
              </a:bodyPr>
              <a:lstStyle/>
              <a:p>
                <a:pPr>
                  <a:defRPr b="1"/>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'Group Charts'!$R$59:$X$59</c:f>
              <c:numCache>
                <c:formatCode>General</c:formatCode>
                <c:ptCount val="7"/>
                <c:pt idx="0">
                  <c:v>2011</c:v>
                </c:pt>
                <c:pt idx="1">
                  <c:v>2012</c:v>
                </c:pt>
                <c:pt idx="2">
                  <c:v>2013</c:v>
                </c:pt>
                <c:pt idx="3">
                  <c:v>2014</c:v>
                </c:pt>
                <c:pt idx="4">
                  <c:v>2015</c:v>
                </c:pt>
                <c:pt idx="5">
                  <c:v>2016</c:v>
                </c:pt>
                <c:pt idx="6">
                  <c:v>2017</c:v>
                </c:pt>
              </c:numCache>
            </c:numRef>
          </c:cat>
          <c:val>
            <c:numRef>
              <c:f>'Group Charts'!$R$64:$X$64</c:f>
              <c:numCache>
                <c:formatCode>0%</c:formatCode>
                <c:ptCount val="7"/>
                <c:pt idx="0">
                  <c:v>4.0760175009321095E-3</c:v>
                </c:pt>
                <c:pt idx="1">
                  <c:v>6.9775207624982313E-4</c:v>
                </c:pt>
                <c:pt idx="2">
                  <c:v>8.938359729532698E-3</c:v>
                </c:pt>
                <c:pt idx="3">
                  <c:v>1.0232562575819263E-2</c:v>
                </c:pt>
                <c:pt idx="4">
                  <c:v>6.202327086038744E-2</c:v>
                </c:pt>
                <c:pt idx="5">
                  <c:v>3.6289028588755707E-3</c:v>
                </c:pt>
                <c:pt idx="6">
                  <c:v>1.022041321554306E-3</c:v>
                </c:pt>
              </c:numCache>
            </c:numRef>
          </c:val>
          <c:extLst>
            <c:ext xmlns:c16="http://schemas.microsoft.com/office/drawing/2014/chart" uri="{C3380CC4-5D6E-409C-BE32-E72D297353CC}">
              <c16:uniqueId val="{00000007-3533-41A3-AE87-4A375CAB53B3}"/>
            </c:ext>
          </c:extLst>
        </c:ser>
        <c:dLbls>
          <c:showLegendKey val="0"/>
          <c:showVal val="0"/>
          <c:showCatName val="0"/>
          <c:showSerName val="0"/>
          <c:showPercent val="0"/>
          <c:showBubbleSize val="0"/>
        </c:dLbls>
        <c:gapWidth val="50"/>
        <c:overlap val="100"/>
        <c:axId val="200714496"/>
        <c:axId val="200724480"/>
      </c:barChart>
      <c:catAx>
        <c:axId val="200714496"/>
        <c:scaling>
          <c:orientation val="minMax"/>
        </c:scaling>
        <c:delete val="0"/>
        <c:axPos val="b"/>
        <c:numFmt formatCode="General" sourceLinked="0"/>
        <c:majorTickMark val="out"/>
        <c:minorTickMark val="none"/>
        <c:tickLblPos val="nextTo"/>
        <c:crossAx val="200724480"/>
        <c:crosses val="autoZero"/>
        <c:auto val="1"/>
        <c:lblAlgn val="ctr"/>
        <c:lblOffset val="100"/>
        <c:noMultiLvlLbl val="0"/>
      </c:catAx>
      <c:valAx>
        <c:axId val="200724480"/>
        <c:scaling>
          <c:orientation val="minMax"/>
        </c:scaling>
        <c:delete val="1"/>
        <c:axPos val="l"/>
        <c:numFmt formatCode="0%" sourceLinked="1"/>
        <c:majorTickMark val="out"/>
        <c:minorTickMark val="none"/>
        <c:tickLblPos val="nextTo"/>
        <c:crossAx val="200714496"/>
        <c:crosses val="autoZero"/>
        <c:crossBetween val="between"/>
      </c:valAx>
    </c:plotArea>
    <c:legend>
      <c:legendPos val="r"/>
      <c:layout>
        <c:manualLayout>
          <c:xMode val="edge"/>
          <c:yMode val="edge"/>
          <c:x val="0.81755347896688024"/>
          <c:y val="0.16907196052977855"/>
          <c:w val="0.16376947823156346"/>
          <c:h val="0.7058481910220723"/>
        </c:manualLayout>
      </c:layout>
      <c:overlay val="0"/>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17460-2373-4F22-9A12-1D37E24B6A0E}" type="datetimeFigureOut">
              <a:rPr lang="en-US" smtClean="0"/>
              <a:t>5/31/2019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987E6-B78C-4956-B625-0372DF9864DB}" type="slidenum">
              <a:rPr lang="en-US" smtClean="0"/>
              <a:t>‹#›</a:t>
            </a:fld>
            <a:endParaRPr lang="en-US"/>
          </a:p>
        </p:txBody>
      </p:sp>
    </p:spTree>
    <p:extLst>
      <p:ext uri="{BB962C8B-B14F-4D97-AF65-F5344CB8AC3E}">
        <p14:creationId xmlns:p14="http://schemas.microsoft.com/office/powerpoint/2010/main" val="1499389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One of NADP’s primary services is collecting and publishing data on the dental benefits industry. NADP not only collects data from the industry, do surveys of consumers and employers, look at public sources of data and commission others to do studies relevant to particular segments of the market. </a:t>
            </a:r>
          </a:p>
          <a:p>
            <a:endParaRPr lang="en-US" sz="1600" dirty="0"/>
          </a:p>
          <a:p>
            <a:r>
              <a:rPr lang="en-US" sz="1600" dirty="0"/>
              <a:t>This is a compilation of NADP enrollment data to show where MA fits in the market, data from a commissioned study of MA plans in 2017, and direct analysis of CMS MA data files. </a:t>
            </a:r>
          </a:p>
          <a:p>
            <a:endParaRPr lang="en-US" sz="1600" dirty="0"/>
          </a:p>
          <a:p>
            <a:r>
              <a:rPr lang="en-US" sz="1600" dirty="0"/>
              <a:t>NOTE: Where NADP data differs from other sources, it is likely the collection methodology that creates the differences. NADP discloses methodology in all reports. </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49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6287" cy="3294062"/>
          </a:xfrm>
        </p:spPr>
      </p:sp>
      <p:sp>
        <p:nvSpPr>
          <p:cNvPr id="3" name="Notes Placeholder 2"/>
          <p:cNvSpPr>
            <a:spLocks noGrp="1"/>
          </p:cNvSpPr>
          <p:nvPr>
            <p:ph type="body" idx="1"/>
          </p:nvPr>
        </p:nvSpPr>
        <p:spPr>
          <a:xfrm>
            <a:off x="541867" y="4648200"/>
            <a:ext cx="6125633" cy="4044244"/>
          </a:xfrm>
        </p:spPr>
        <p:txBody>
          <a:bodyPr>
            <a:normAutofit/>
          </a:bodyPr>
          <a:lstStyle/>
          <a:p>
            <a:r>
              <a:rPr lang="en-US" sz="1600" dirty="0"/>
              <a:t>About 3% of the population with coverage has benefits through MA plans (10.9M—see slide 4). </a:t>
            </a:r>
          </a:p>
          <a:p>
            <a:endParaRPr lang="en-US" sz="1600" dirty="0"/>
          </a:p>
          <a:p>
            <a:r>
              <a:rPr lang="en-US" sz="1600" dirty="0"/>
              <a:t>As of 2017 only 22% of Americans (71.9M) are dentally uninsured and seniors are 35% of this number (25.2M). </a:t>
            </a:r>
          </a:p>
          <a:p>
            <a:endParaRPr lang="en-US" sz="1900" dirty="0"/>
          </a:p>
          <a:p>
            <a:endParaRPr lang="en-US" sz="1900" dirty="0"/>
          </a:p>
        </p:txBody>
      </p:sp>
      <p:sp>
        <p:nvSpPr>
          <p:cNvPr id="4" name="Slide Number Placeholder 3"/>
          <p:cNvSpPr>
            <a:spLocks noGrp="1"/>
          </p:cNvSpPr>
          <p:nvPr>
            <p:ph type="sldNum" sz="quarter" idx="10"/>
          </p:nvPr>
        </p:nvSpPr>
        <p:spPr/>
        <p:txBody>
          <a:bodyPr/>
          <a:lstStyle/>
          <a:p>
            <a:pPr marL="0" marR="0" lvl="0" indent="0" algn="r" defTabSz="984978" rtl="0" eaLnBrk="1" fontAlgn="auto" latinLnBrk="0" hangingPunct="1">
              <a:lnSpc>
                <a:spcPct val="100000"/>
              </a:lnSpc>
              <a:spcBef>
                <a:spcPts val="0"/>
              </a:spcBef>
              <a:spcAft>
                <a:spcPts val="0"/>
              </a:spcAft>
              <a:buClrTx/>
              <a:buSzTx/>
              <a:buFontTx/>
              <a:buNone/>
              <a:tabLst/>
              <a:defRPr/>
            </a:pPr>
            <a:fld id="{D7895954-452C-4464-8198-C2A1C4B53BEE}" type="slidenum">
              <a:rPr kumimoji="0" lang="en-US" altLang="en-US" sz="14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84978" rtl="0" eaLnBrk="1" fontAlgn="auto" latinLnBrk="0" hangingPunct="1">
                <a:lnSpc>
                  <a:spcPct val="100000"/>
                </a:lnSpc>
                <a:spcBef>
                  <a:spcPts val="0"/>
                </a:spcBef>
                <a:spcAft>
                  <a:spcPts val="0"/>
                </a:spcAft>
                <a:buClrTx/>
                <a:buSzTx/>
                <a:buFontTx/>
                <a:buNone/>
                <a:tabLst/>
                <a:defRPr/>
              </a:pPr>
              <a:t>2</a:t>
            </a:fld>
            <a:endParaRPr kumimoji="0" lang="en-US"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65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600" dirty="0"/>
              <a:t>At the end of 2017 the US population was 326,965,105 and 78% had dental benefits—about a quarter of population gets from public programs, just over half of population has private coverage.</a:t>
            </a:r>
          </a:p>
          <a:p>
            <a:endParaRPr lang="en-US" sz="1600" dirty="0"/>
          </a:p>
          <a:p>
            <a:r>
              <a:rPr lang="en-US" sz="1600" dirty="0"/>
              <a:t>Public program expansion comes primarily from the combination of Medicaid expansion under the ACA and state addition of adult dental benefits (see slides 13-15)</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0328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473892"/>
            <a:ext cx="6089650" cy="3660458"/>
          </a:xfrm>
        </p:spPr>
        <p:txBody>
          <a:bodyPr/>
          <a:lstStyle/>
          <a:p>
            <a:r>
              <a:rPr lang="en-US" sz="1600" dirty="0"/>
              <a:t>The big expansion of the population with access to dental benefits since 2014 is in public programs. Between 2014 and 2017, the population with dental benefits through Medicaid more than doubled </a:t>
            </a:r>
            <a:r>
              <a:rPr lang="en-US" sz="1600" u="sng" dirty="0"/>
              <a:t>while the known population with dental benefits through MA programs tripled. </a:t>
            </a:r>
          </a:p>
          <a:p>
            <a:endParaRPr lang="en-US" dirty="0"/>
          </a:p>
          <a:p>
            <a:r>
              <a:rPr lang="en-US" sz="1400" dirty="0"/>
              <a:t>NOTE: Some of the increases are not year-to-year enrollment jumps, but better reporting as a result of ACA requirements.  </a:t>
            </a:r>
          </a:p>
          <a:p>
            <a:endParaRPr lang="en-US" dirty="0"/>
          </a:p>
          <a:p>
            <a:r>
              <a:rPr lang="en-US" sz="1600" dirty="0"/>
              <a:t>For MA, the 2017 Medicare enrollment is fully based on an analysis of CMS Medicare landscape files where NADP only included enrollment in plans that had at minimum a “preventive” benefit, i.e. at least an office visit or cleaning. Plans with only a dental x-ray benefit were excluded. </a:t>
            </a:r>
          </a:p>
          <a:p>
            <a:endParaRPr lang="en-US" dirty="0"/>
          </a:p>
          <a:p>
            <a:r>
              <a:rPr lang="en-US" sz="1600" dirty="0"/>
              <a:t>In years prior to 2017, NADP relied on carrier reporting of Medicare enrollment. </a:t>
            </a:r>
          </a:p>
          <a:p>
            <a:r>
              <a:rPr lang="en-US" dirty="0"/>
              <a:t> </a:t>
            </a:r>
          </a:p>
          <a:p>
            <a:r>
              <a:rPr lang="en-US" dirty="0"/>
              <a:t> </a:t>
            </a:r>
          </a:p>
          <a:p>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0596C-23DA-4548-8E3A-9BE980B22D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748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And, commercial carriers will not require something that they know dentists don’t have the capability to do because their products are network based and any carrier that losses a large portion of their network over this type of change would lose market share.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315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solidFill>
                  <a:prstClr val="black"/>
                </a:solidFill>
              </a:rPr>
              <a:t>Even though more of the cost is being shifted to consumers and they are more often having to purchase their group coverage with no employer contribution, consumers remain satisfied with their dental benefits. </a:t>
            </a:r>
          </a:p>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074B2CE-2AEA-4099-A8BB-02ADF57B692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20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 of dental benefit also plays a part in the frequency of visits. Those with group dental benefits, and those who purchase an individual benefit off exchange, are most likely to have had a dental visit in the past year. </a:t>
            </a:r>
          </a:p>
          <a:p>
            <a:endParaRPr lang="en-US" dirty="0"/>
          </a:p>
          <a:p>
            <a:r>
              <a:rPr lang="en-US" dirty="0"/>
              <a:t>A similar relationship exists with those who have had dental benefits the longest. More experience with dental benefits seems to encourage more frequent visits to a dentist for preventive care. </a:t>
            </a:r>
          </a:p>
        </p:txBody>
      </p:sp>
      <p:sp>
        <p:nvSpPr>
          <p:cNvPr id="4" name="Slide Number Placeholder 3"/>
          <p:cNvSpPr>
            <a:spLocks noGrp="1"/>
          </p:cNvSpPr>
          <p:nvPr>
            <p:ph type="sldNum" sz="quarter" idx="5"/>
          </p:nvPr>
        </p:nvSpPr>
        <p:spPr/>
        <p:txBody>
          <a:bodyPr/>
          <a:lstStyle/>
          <a:p>
            <a:fld id="{018AF4F9-1773-4192-AF0F-DE9821162413}" type="slidenum">
              <a:rPr lang="en-US" smtClean="0"/>
              <a:t>7</a:t>
            </a:fld>
            <a:endParaRPr lang="en-US"/>
          </a:p>
        </p:txBody>
      </p:sp>
    </p:spTree>
    <p:extLst>
      <p:ext uri="{BB962C8B-B14F-4D97-AF65-F5344CB8AC3E}">
        <p14:creationId xmlns:p14="http://schemas.microsoft.com/office/powerpoint/2010/main" val="92541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515AF-A5D8-4A46-BDAC-CD41DC0248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20200A-363E-4CFE-B8AB-26540F24C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138F3-1522-472A-BC4B-91403E38031C}"/>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5" name="Footer Placeholder 4">
            <a:extLst>
              <a:ext uri="{FF2B5EF4-FFF2-40B4-BE49-F238E27FC236}">
                <a16:creationId xmlns:a16="http://schemas.microsoft.com/office/drawing/2014/main" id="{112EF1EC-C2B6-408F-B45D-3C9EE4677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EF651-B059-478D-876D-FFEB98396E33}"/>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62337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9ADE6-D46F-434A-9FE4-A0A297605B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2F42AA-F74C-4992-A0EA-BBD01E6C2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34148-5486-4457-848E-698CAB4C4DB3}"/>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5" name="Footer Placeholder 4">
            <a:extLst>
              <a:ext uri="{FF2B5EF4-FFF2-40B4-BE49-F238E27FC236}">
                <a16:creationId xmlns:a16="http://schemas.microsoft.com/office/drawing/2014/main" id="{5D0D1B59-860C-46EC-B0AE-5603F6507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A89F1B-2156-4E01-886A-FC7F7FCBCB9A}"/>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398050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622890-EB83-4C3D-828E-801D8F0EE1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B1129C-6E25-44D1-8696-AB3E3A670D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57864-6313-4C69-9211-DA5E689F944E}"/>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5" name="Footer Placeholder 4">
            <a:extLst>
              <a:ext uri="{FF2B5EF4-FFF2-40B4-BE49-F238E27FC236}">
                <a16:creationId xmlns:a16="http://schemas.microsoft.com/office/drawing/2014/main" id="{763D3781-0EF5-4691-B037-400ED8D6D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8DA61-4C75-4C52-BAAB-C5512C2327A3}"/>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1122127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B9AF-5772-442E-9B57-9248ABFD1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6371F-C274-4CCE-9606-AC58E6ADF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6689BB-FCDF-46CB-9C39-678035FB7A5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6DCDD40-3C0F-40AD-A317-DB0BEAF70B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B77483-FB88-4581-907C-08BE40A8AE16}"/>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3282798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FB17-84B5-436E-9DDE-08943692E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F78EC-ABC9-4E79-97A5-3F6C8AD00E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82E17-EC85-4E28-B391-E3D707C1E11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3CA407C-A11C-46A6-837E-C900797E7A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51966-BE74-4034-8331-0C47B7CA7018}"/>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793ECDC5-4DFD-444C-B4D9-42B068CD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6EFD5394-F059-4A97-B0D2-7B660FF63C41}"/>
              </a:ext>
            </a:extLst>
          </p:cNvPr>
          <p:cNvCxnSpPr/>
          <p:nvPr userDrawn="1"/>
        </p:nvCxnSpPr>
        <p:spPr>
          <a:xfrm>
            <a:off x="838200" y="1690688"/>
            <a:ext cx="105156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50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34CF-7D26-4E95-922D-3930D2403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B0D03-9EFD-4DFE-8A8E-1AA8570173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62F9F8D9-1AD8-4F1A-8592-9407DB00CCCC}"/>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354649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4C68656B-FD7A-46A8-9BFC-F69AFEDF5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94DF22EF-F900-4130-8CBD-63B032043639}"/>
              </a:ext>
            </a:extLst>
          </p:cNvPr>
          <p:cNvCxnSpPr/>
          <p:nvPr userDrawn="1"/>
        </p:nvCxnSpPr>
        <p:spPr>
          <a:xfrm>
            <a:off x="838200" y="1690688"/>
            <a:ext cx="105156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509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344351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4430485" y="1825625"/>
            <a:ext cx="332014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sp>
        <p:nvSpPr>
          <p:cNvPr id="8" name="Content Placeholder 3">
            <a:extLst>
              <a:ext uri="{FF2B5EF4-FFF2-40B4-BE49-F238E27FC236}">
                <a16:creationId xmlns:a16="http://schemas.microsoft.com/office/drawing/2014/main" id="{4E9004A7-4D9E-4EC3-B567-B1CA13ACBE1D}"/>
              </a:ext>
            </a:extLst>
          </p:cNvPr>
          <p:cNvSpPr>
            <a:spLocks noGrp="1"/>
          </p:cNvSpPr>
          <p:nvPr>
            <p:ph sz="half" idx="13"/>
          </p:nvPr>
        </p:nvSpPr>
        <p:spPr>
          <a:xfrm>
            <a:off x="7910286" y="1825625"/>
            <a:ext cx="344351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A99E624-029B-4336-812F-57B10C345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2059387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DA8-84CA-4F50-8BD1-876068A14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9CE26-D916-4931-8935-1F0D2121D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5FB24C-4A46-414C-9698-3E511FFADA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0539D-3101-4C12-88C8-E3E38E08F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145FF-E546-4A47-A05A-8D734B619C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D3A41-ADCE-4AEE-82F9-586726E66326}"/>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C706B5B-CD63-43A3-AC2A-13ECAA6434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D829A7B-53F9-47FD-A7A4-F157372465FE}"/>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10" name="Picture 9">
            <a:extLst>
              <a:ext uri="{FF2B5EF4-FFF2-40B4-BE49-F238E27FC236}">
                <a16:creationId xmlns:a16="http://schemas.microsoft.com/office/drawing/2014/main" id="{ABA5409F-2E68-4465-8AFE-5F7E4BBC0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1" name="Straight Connector 10">
            <a:extLst>
              <a:ext uri="{FF2B5EF4-FFF2-40B4-BE49-F238E27FC236}">
                <a16:creationId xmlns:a16="http://schemas.microsoft.com/office/drawing/2014/main" id="{EAE2C79B-C00A-4737-9DE5-CD2FBD8D84CE}"/>
              </a:ext>
            </a:extLst>
          </p:cNvPr>
          <p:cNvCxnSpPr/>
          <p:nvPr userDrawn="1"/>
        </p:nvCxnSpPr>
        <p:spPr>
          <a:xfrm>
            <a:off x="838200" y="1690688"/>
            <a:ext cx="105156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212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5F09-477B-4B46-B245-9893A3C6F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CBE94-2185-4A68-8192-8F36717ACE6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89B35A0-9B45-4862-8DEF-5C2EF652743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2B551E-BA6F-4982-A60E-CF00ECB75D5B}"/>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6" name="Picture 5">
            <a:extLst>
              <a:ext uri="{FF2B5EF4-FFF2-40B4-BE49-F238E27FC236}">
                <a16:creationId xmlns:a16="http://schemas.microsoft.com/office/drawing/2014/main" id="{1BFBAEBD-1C8D-4C23-8FEE-A111E82AC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3453343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D6799-7114-4162-A01E-286371548AF6}"/>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908994E-4F08-45CC-A108-737DAC686F5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F269281-8F8B-4323-8064-3B43954E3651}"/>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5" name="Picture 4">
            <a:extLst>
              <a:ext uri="{FF2B5EF4-FFF2-40B4-BE49-F238E27FC236}">
                <a16:creationId xmlns:a16="http://schemas.microsoft.com/office/drawing/2014/main" id="{CE8FD906-4B5C-4387-A910-A6C7A008F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87225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F4536-C614-4D5D-BA91-9AD1499D60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0E4604-5A46-4A5F-B73B-D314B1359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27BE4-2A56-4DB6-8FB0-94482D1D9D5A}"/>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5" name="Footer Placeholder 4">
            <a:extLst>
              <a:ext uri="{FF2B5EF4-FFF2-40B4-BE49-F238E27FC236}">
                <a16:creationId xmlns:a16="http://schemas.microsoft.com/office/drawing/2014/main" id="{6AA20CB8-BCA9-4D24-BCA6-D41000D37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6C7AD-71C3-43A5-B544-D92B960FD9AA}"/>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3082838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95D7-444D-43EC-91FF-48C25A1C4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EA741-8279-4B3D-8867-5644EE245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A27-C309-4E05-B669-E03AE4826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5A5A00-9896-4083-8D2D-07908FF6395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34FAA54-F834-4DE3-9976-8463518428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8D92294-A583-42F0-B011-09E56E36ABA4}"/>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381216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0476-690B-4E46-9C09-8FA87154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1562D-521F-43EE-A833-6829605F5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20F40-6CEA-41ED-B91A-F0349D6ED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F20BD-1F75-42B4-BA95-24F638D8CDC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A225C9A-CCB8-4D76-B183-2DBBF50D22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D4DF1B7-5F17-4078-9427-F93BB38C7C72}"/>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919233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05DF-70E8-48FD-8DC9-BA813343F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A3D24-02AE-4C61-9C0E-B6FE391B59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2FB6C-4F9E-49C0-A8AD-35F68F21B08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CD2B90E-AD82-475B-8095-41D9A48E7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1CF5AB-3A0D-4513-AF3F-18312D36573B}"/>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376972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730B8-6B9C-4ABC-B090-6D40F6B11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57549-1227-4D66-BF54-246C79D019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DB08-6B0A-45AE-A042-F6B4C55FFCD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6B7F38C-6BCB-427E-8D09-BB35F492F0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09EFE0-C7EF-4106-BCCA-87B0E6C5119D}"/>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194346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3"/>
          <p:cNvSpPr txBox="1">
            <a:spLocks/>
          </p:cNvSpPr>
          <p:nvPr userDrawn="1"/>
        </p:nvSpPr>
        <p:spPr>
          <a:xfrm>
            <a:off x="11049003" y="6401402"/>
            <a:ext cx="681181" cy="322169"/>
          </a:xfrm>
          <a:prstGeom prst="rect">
            <a:avLst/>
          </a:prstGeom>
        </p:spPr>
        <p:txBody>
          <a:bodyPr vert="horz" lIns="97252" tIns="48623" rIns="97252" bIns="48623" rtlCol="0" anchor="ctr"/>
          <a:lstStyle>
            <a:lvl1pPr defTabSz="914293">
              <a:defRPr/>
            </a:lvl1pPr>
          </a:lstStyle>
          <a:p>
            <a:pPr algn="r" defTabSz="972232">
              <a:defRPr/>
            </a:pPr>
            <a:fld id="{A2415724-0EB1-465B-95F5-2FFA381427D7}" type="slidenum">
              <a:rPr lang="en-US" sz="1333" smtClean="0">
                <a:solidFill>
                  <a:prstClr val="black">
                    <a:tint val="75000"/>
                  </a:prstClr>
                </a:solidFill>
              </a:rPr>
              <a:pPr algn="r" defTabSz="972232">
                <a:defRPr/>
              </a:pPr>
              <a:t>‹#›</a:t>
            </a:fld>
            <a:endParaRPr lang="en-US" sz="1333" dirty="0">
              <a:solidFill>
                <a:prstClr val="black">
                  <a:tint val="75000"/>
                </a:prstClr>
              </a:solidFill>
            </a:endParaRPr>
          </a:p>
        </p:txBody>
      </p:sp>
    </p:spTree>
    <p:extLst>
      <p:ext uri="{BB962C8B-B14F-4D97-AF65-F5344CB8AC3E}">
        <p14:creationId xmlns:p14="http://schemas.microsoft.com/office/powerpoint/2010/main" val="4031870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5"/>
            <a:ext cx="2844800" cy="365125"/>
          </a:xfrm>
        </p:spPr>
        <p:txBody>
          <a:bodyPr/>
          <a:lstStyle/>
          <a:p>
            <a:fld id="{C5C2A106-5B19-465F-A936-706E61CF0D71}" type="datetimeFigureOut">
              <a:rPr lang="en-US" smtClean="0"/>
              <a:t>5/31/2019</a:t>
            </a:fld>
            <a:endParaRPr lang="en-US" dirty="0"/>
          </a:p>
        </p:txBody>
      </p:sp>
      <p:sp>
        <p:nvSpPr>
          <p:cNvPr id="5" name="Slide Number Placeholder 4"/>
          <p:cNvSpPr>
            <a:spLocks noGrp="1"/>
          </p:cNvSpPr>
          <p:nvPr>
            <p:ph type="sldNum" sz="quarter" idx="12"/>
          </p:nvPr>
        </p:nvSpPr>
        <p:spPr>
          <a:xfrm>
            <a:off x="6096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2" y="5257800"/>
            <a:ext cx="3072921" cy="1600200"/>
          </a:xfrm>
          <a:prstGeom prst="rect">
            <a:avLst/>
          </a:prstGeom>
        </p:spPr>
      </p:pic>
    </p:spTree>
    <p:extLst>
      <p:ext uri="{BB962C8B-B14F-4D97-AF65-F5344CB8AC3E}">
        <p14:creationId xmlns:p14="http://schemas.microsoft.com/office/powerpoint/2010/main" val="3957795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0901"/>
            <a:ext cx="10850993"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606138" y="971356"/>
            <a:ext cx="10865501" cy="378199"/>
          </a:xfrm>
          <a:prstGeom prst="rect">
            <a:avLst/>
          </a:prstGeom>
        </p:spPr>
        <p:txBody>
          <a:bodyPr lIns="82058" tIns="41029" rIns="82058" bIns="41029"/>
          <a:lstStyle>
            <a:lvl1pPr marL="0" indent="0">
              <a:buNone/>
              <a:defRPr sz="1800" cap="all" spc="0">
                <a:latin typeface="Arial" pitchFamily="34" charset="0"/>
                <a:cs typeface="Arial" pitchFamily="34" charset="0"/>
              </a:defRPr>
            </a:lvl1pPr>
          </a:lstStyle>
          <a:p>
            <a:pPr lvl="0"/>
            <a:r>
              <a:rPr lang="en-US" dirty="0"/>
              <a:t>CLICK TO EDIT SUBTITLE</a:t>
            </a:r>
          </a:p>
        </p:txBody>
      </p:sp>
      <p:sp>
        <p:nvSpPr>
          <p:cNvPr id="7" name="Content Placeholder 8"/>
          <p:cNvSpPr>
            <a:spLocks noGrp="1"/>
          </p:cNvSpPr>
          <p:nvPr>
            <p:ph sz="quarter" idx="15" hasCustomPrompt="1"/>
          </p:nvPr>
        </p:nvSpPr>
        <p:spPr>
          <a:xfrm>
            <a:off x="650141" y="5817536"/>
            <a:ext cx="8497169" cy="583265"/>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
        <p:nvSpPr>
          <p:cNvPr id="12" name="Content Placeholder 8"/>
          <p:cNvSpPr>
            <a:spLocks noGrp="1"/>
          </p:cNvSpPr>
          <p:nvPr>
            <p:ph sz="quarter" idx="14"/>
          </p:nvPr>
        </p:nvSpPr>
        <p:spPr>
          <a:xfrm>
            <a:off x="613835" y="1466187"/>
            <a:ext cx="10876997" cy="43513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91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Date Placeholder 1"/>
          <p:cNvSpPr>
            <a:spLocks noGrp="1"/>
          </p:cNvSpPr>
          <p:nvPr>
            <p:ph type="dt" sz="half" idx="10"/>
          </p:nvPr>
        </p:nvSpPr>
        <p:spPr>
          <a:xfrm>
            <a:off x="8128000" y="6400807"/>
            <a:ext cx="2844800" cy="365125"/>
          </a:xfrm>
        </p:spPr>
        <p:txBody>
          <a:bodyPr/>
          <a:lstStyle/>
          <a:p>
            <a:fld id="{F80E403A-D8F7-4686-9C00-7D47ED35D96B}" type="datetime1">
              <a:rPr lang="en-US" smtClean="0"/>
              <a:t>5/31/2019</a:t>
            </a:fld>
            <a:endParaRPr lang="en-US" dirty="0"/>
          </a:p>
        </p:txBody>
      </p:sp>
      <p:sp>
        <p:nvSpPr>
          <p:cNvPr id="4" name="Slide Number Placeholder 3"/>
          <p:cNvSpPr>
            <a:spLocks noGrp="1"/>
          </p:cNvSpPr>
          <p:nvPr>
            <p:ph type="sldNum" sz="quarter" idx="12"/>
          </p:nvPr>
        </p:nvSpPr>
        <p:spPr>
          <a:xfrm>
            <a:off x="508000" y="6324607"/>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4" y="5054862"/>
            <a:ext cx="3462631" cy="1803138"/>
          </a:xfrm>
          <a:prstGeom prst="rect">
            <a:avLst/>
          </a:prstGeom>
        </p:spPr>
      </p:pic>
    </p:spTree>
    <p:extLst>
      <p:ext uri="{BB962C8B-B14F-4D97-AF65-F5344CB8AC3E}">
        <p14:creationId xmlns:p14="http://schemas.microsoft.com/office/powerpoint/2010/main" val="3709526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43940"/>
          </a:xfrm>
          <a:prstGeom prst="rect">
            <a:avLst/>
          </a:prstGeom>
        </p:spPr>
        <p:txBody>
          <a:bodyPr lIns="90567" tIns="45277" rIns="90567" bIns="45277"/>
          <a:lstStyle>
            <a:lvl1pPr algn="l">
              <a:defRPr sz="2206">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274865"/>
            <a:ext cx="10972800" cy="4525963"/>
          </a:xfrm>
          <a:prstGeom prst="rect">
            <a:avLst/>
          </a:prstGeom>
        </p:spPr>
        <p:txBody>
          <a:bodyPr lIns="90567" tIns="45277" rIns="90567" bIns="45277"/>
          <a:lstStyle>
            <a:lvl1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1pPr>
            <a:lvl2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2pPr>
            <a:lvl3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3pPr>
            <a:lvl4pPr marL="890639" indent="7004" algn="l" defTabSz="445067" rtl="0" eaLnBrk="1" latinLnBrk="0" hangingPunct="1">
              <a:lnSpc>
                <a:spcPct val="150000"/>
              </a:lnSpc>
              <a:buClr>
                <a:srgbClr val="00A9F6"/>
              </a:buClr>
              <a:buSzPct val="100000"/>
              <a:buFont typeface="Arial" pitchFamily="34" charset="0"/>
              <a:buChar char="−"/>
              <a:defRPr lang="en-US" sz="1235" kern="1200" baseline="0" dirty="0" smtClean="0">
                <a:solidFill>
                  <a:schemeClr val="tx1"/>
                </a:solidFill>
                <a:latin typeface="Arial" pitchFamily="34" charset="0"/>
                <a:ea typeface="+mn-ea"/>
                <a:cs typeface="Arial" pitchFamily="34" charset="0"/>
              </a:defRPr>
            </a:lvl4pPr>
            <a:lvl5pPr marL="404996" indent="-208040" algn="l" defTabSz="445067" rtl="0" eaLnBrk="1" latinLnBrk="0" hangingPunct="1">
              <a:lnSpc>
                <a:spcPct val="150000"/>
              </a:lnSpc>
              <a:buClr>
                <a:srgbClr val="00A9F6"/>
              </a:buClr>
              <a:buSzPct val="100000"/>
              <a:buFont typeface="Arial" pitchFamily="34" charset="0"/>
              <a:buChar char="●"/>
              <a:defRPr lang="en-US" sz="1235" kern="1200" dirty="0">
                <a:solidFill>
                  <a:schemeClr val="tx1"/>
                </a:solidFill>
                <a:latin typeface="Arial" pitchFamily="34" charset="0"/>
                <a:ea typeface="+mn-ea"/>
                <a:cs typeface="Arial" pitchFamily="34" charset="0"/>
              </a:defRPr>
            </a:lvl5pPr>
            <a:lvl6pPr marL="941656" indent="-299701">
              <a:defRPr/>
            </a:lvl6pPr>
          </a:lstStyle>
          <a:p>
            <a:pPr lvl="0"/>
            <a:r>
              <a:rPr lang="en-US" dirty="0"/>
              <a:t>Click to edit Master text styles</a:t>
            </a:r>
          </a:p>
          <a:p>
            <a:pPr marL="891722" lvl="1" indent="-249704" algn="l" defTabSz="445067" rtl="0" eaLnBrk="1" latinLnBrk="0" hangingPunct="1">
              <a:lnSpc>
                <a:spcPct val="150000"/>
              </a:lnSpc>
              <a:buClr>
                <a:srgbClr val="00A9F6"/>
              </a:buClr>
              <a:buSzPct val="100000"/>
              <a:buFont typeface="Courier New" pitchFamily="49" charset="0"/>
              <a:buChar char="o"/>
            </a:pPr>
            <a:r>
              <a:rPr lang="en-US" dirty="0"/>
              <a:t>Second level</a:t>
            </a:r>
          </a:p>
          <a:p>
            <a:pPr marL="1377358" lvl="3" indent="-249704" algn="l" defTabSz="445067" rtl="0" eaLnBrk="1" latinLnBrk="0" hangingPunct="1">
              <a:lnSpc>
                <a:spcPct val="150000"/>
              </a:lnSpc>
              <a:buClr>
                <a:srgbClr val="00A9F6"/>
              </a:buClr>
              <a:buSzPct val="100000"/>
              <a:buFont typeface="Courier New" pitchFamily="49" charset="0"/>
              <a:buChar char="o"/>
            </a:pPr>
            <a:r>
              <a:rPr lang="en-US" dirty="0"/>
              <a:t>Third level</a:t>
            </a:r>
          </a:p>
        </p:txBody>
      </p:sp>
      <p:sp>
        <p:nvSpPr>
          <p:cNvPr id="4" name="Date Placeholder 3"/>
          <p:cNvSpPr>
            <a:spLocks noGrp="1"/>
          </p:cNvSpPr>
          <p:nvPr>
            <p:ph type="dt" sz="half" idx="10"/>
          </p:nvPr>
        </p:nvSpPr>
        <p:spPr>
          <a:xfrm>
            <a:off x="609600" y="6356351"/>
            <a:ext cx="2844800" cy="365125"/>
          </a:xfrm>
          <a:prstGeom prst="rect">
            <a:avLst/>
          </a:prstGeom>
        </p:spPr>
        <p:txBody>
          <a:bodyPr lIns="90567" tIns="45277" rIns="90567" bIns="45277"/>
          <a:lstStyle/>
          <a:p>
            <a:pPr defTabSz="445067"/>
            <a:fld id="{FA73D24D-881D-094F-B4E2-62CEB625EE55}" type="datetime1">
              <a:rPr lang="en-US" smtClean="0">
                <a:solidFill>
                  <a:srgbClr val="000000"/>
                </a:solidFill>
              </a:rPr>
              <a:pPr defTabSz="445067"/>
              <a:t>5/31/2019</a:t>
            </a:fld>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90567" tIns="45277" rIns="90567" bIns="45277"/>
          <a:lstStyle/>
          <a:p>
            <a:pPr defTabSz="445067"/>
            <a:endParaRPr lang="en-US" dirty="0">
              <a:solidFill>
                <a:srgbClr val="000000"/>
              </a:solidFill>
            </a:endParaRPr>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8" name="Text Placeholder 7"/>
          <p:cNvSpPr>
            <a:spLocks noGrp="1"/>
          </p:cNvSpPr>
          <p:nvPr>
            <p:ph type="body" sz="quarter" idx="13" hasCustomPrompt="1"/>
          </p:nvPr>
        </p:nvSpPr>
        <p:spPr>
          <a:xfrm>
            <a:off x="606138" y="911714"/>
            <a:ext cx="10997045" cy="378199"/>
          </a:xfrm>
          <a:prstGeom prst="rect">
            <a:avLst/>
          </a:prstGeom>
        </p:spPr>
        <p:txBody>
          <a:bodyPr lIns="90587" tIns="45288" rIns="90587" bIns="45288"/>
          <a:lstStyle>
            <a:lvl1pPr marL="0" indent="0">
              <a:buNone/>
              <a:defRPr sz="1412">
                <a:latin typeface="Arial" pitchFamily="34" charset="0"/>
                <a:cs typeface="Arial" pitchFamily="34" charset="0"/>
              </a:defRPr>
            </a:lvl1pPr>
          </a:lstStyle>
          <a:p>
            <a:pPr lvl="0"/>
            <a:r>
              <a:rPr lang="en-US" dirty="0"/>
              <a:t>CLICK TO EDIT SUBTITLE</a:t>
            </a:r>
          </a:p>
        </p:txBody>
      </p:sp>
    </p:spTree>
    <p:extLst>
      <p:ext uri="{BB962C8B-B14F-4D97-AF65-F5344CB8AC3E}">
        <p14:creationId xmlns:p14="http://schemas.microsoft.com/office/powerpoint/2010/main" val="3369325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0"/>
          </p:nvPr>
        </p:nvSpPr>
        <p:spPr>
          <a:xfrm>
            <a:off x="8128000" y="6400805"/>
            <a:ext cx="2844800" cy="365125"/>
          </a:xfrm>
        </p:spPr>
        <p:txBody>
          <a:bodyPr/>
          <a:lstStyle/>
          <a:p>
            <a:fld id="{F80E403A-D8F7-4686-9C00-7D47ED35D96B}" type="datetime1">
              <a:rPr lang="en-US" smtClean="0"/>
              <a:t>5/31/2019</a:t>
            </a:fld>
            <a:endParaRPr lang="en-US" dirty="0"/>
          </a:p>
        </p:txBody>
      </p:sp>
      <p:sp>
        <p:nvSpPr>
          <p:cNvPr id="4" name="Slide Number Placeholder 3"/>
          <p:cNvSpPr>
            <a:spLocks noGrp="1"/>
          </p:cNvSpPr>
          <p:nvPr>
            <p:ph type="sldNum" sz="quarter" idx="12"/>
          </p:nvPr>
        </p:nvSpPr>
        <p:spPr>
          <a:xfrm>
            <a:off x="5080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3" y="5054862"/>
            <a:ext cx="3462631" cy="1803138"/>
          </a:xfrm>
          <a:prstGeom prst="rect">
            <a:avLst/>
          </a:prstGeom>
        </p:spPr>
      </p:pic>
    </p:spTree>
    <p:extLst>
      <p:ext uri="{BB962C8B-B14F-4D97-AF65-F5344CB8AC3E}">
        <p14:creationId xmlns:p14="http://schemas.microsoft.com/office/powerpoint/2010/main" val="35229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AA2E-5A5F-44F8-8B85-2916EF9F4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16D7E7-943F-4E6C-99E4-1956FA650F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969964-B6BC-436D-BCE1-6A599FD21BE5}"/>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5" name="Footer Placeholder 4">
            <a:extLst>
              <a:ext uri="{FF2B5EF4-FFF2-40B4-BE49-F238E27FC236}">
                <a16:creationId xmlns:a16="http://schemas.microsoft.com/office/drawing/2014/main" id="{B2368B11-26C8-46F4-A0AD-07009B693A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0738D-CB27-4880-8F2E-AA966B359844}"/>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1733523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1"/>
            <a:ext cx="2844800" cy="365125"/>
          </a:xfrm>
        </p:spPr>
        <p:txBody>
          <a:bodyPr/>
          <a:lstStyle/>
          <a:p>
            <a:fld id="{C5C2A106-5B19-465F-A936-706E61CF0D71}" type="datetimeFigureOut">
              <a:rPr lang="en-US" smtClean="0"/>
              <a:t>5/31/2019</a:t>
            </a:fld>
            <a:endParaRPr lang="en-US" dirty="0"/>
          </a:p>
        </p:txBody>
      </p:sp>
      <p:sp>
        <p:nvSpPr>
          <p:cNvPr id="5" name="Slide Number Placeholder 4"/>
          <p:cNvSpPr>
            <a:spLocks noGrp="1"/>
          </p:cNvSpPr>
          <p:nvPr>
            <p:ph type="sldNum" sz="quarter" idx="12"/>
          </p:nvPr>
        </p:nvSpPr>
        <p:spPr>
          <a:xfrm>
            <a:off x="609600" y="6324601"/>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0" y="5257800"/>
            <a:ext cx="3072921" cy="1600200"/>
          </a:xfrm>
          <a:prstGeom prst="rect">
            <a:avLst/>
          </a:prstGeom>
        </p:spPr>
      </p:pic>
    </p:spTree>
    <p:extLst>
      <p:ext uri="{BB962C8B-B14F-4D97-AF65-F5344CB8AC3E}">
        <p14:creationId xmlns:p14="http://schemas.microsoft.com/office/powerpoint/2010/main" val="435754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ngle Column No Subhead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0901"/>
            <a:ext cx="10850993" cy="443940"/>
          </a:xfrm>
          <a:prstGeom prst="rect">
            <a:avLst/>
          </a:prstGeom>
        </p:spPr>
        <p:txBody>
          <a:bodyPr lIns="82039" tIns="41020" rIns="82039" bIns="41020" anchor="b"/>
          <a:lstStyle>
            <a:lvl1pPr algn="l">
              <a:defRPr sz="2400" spc="99">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7" name="Content Placeholder 8"/>
          <p:cNvSpPr>
            <a:spLocks noGrp="1"/>
          </p:cNvSpPr>
          <p:nvPr>
            <p:ph sz="quarter" idx="16"/>
          </p:nvPr>
        </p:nvSpPr>
        <p:spPr>
          <a:xfrm>
            <a:off x="613835" y="989907"/>
            <a:ext cx="10876997" cy="48616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p:cNvSpPr>
            <a:spLocks noGrp="1"/>
          </p:cNvSpPr>
          <p:nvPr>
            <p:ph sz="quarter" idx="15" hasCustomPrompt="1"/>
          </p:nvPr>
        </p:nvSpPr>
        <p:spPr>
          <a:xfrm>
            <a:off x="650141" y="5851556"/>
            <a:ext cx="8497169" cy="549244"/>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Tree>
    <p:extLst>
      <p:ext uri="{BB962C8B-B14F-4D97-AF65-F5344CB8AC3E}">
        <p14:creationId xmlns:p14="http://schemas.microsoft.com/office/powerpoint/2010/main" val="3569224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3"/>
            <a:ext cx="12192000" cy="8869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10" name="Rectangle 9"/>
          <p:cNvSpPr/>
          <p:nvPr/>
        </p:nvSpPr>
        <p:spPr>
          <a:xfrm>
            <a:off x="-12190" y="6053329"/>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11" name="Rectangle 10"/>
          <p:cNvSpPr/>
          <p:nvPr/>
        </p:nvSpPr>
        <p:spPr>
          <a:xfrm>
            <a:off x="3145537" y="6044185"/>
            <a:ext cx="9046463"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8" name="Title 7"/>
          <p:cNvSpPr>
            <a:spLocks noGrp="1"/>
          </p:cNvSpPr>
          <p:nvPr>
            <p:ph type="ctrTitle"/>
          </p:nvPr>
        </p:nvSpPr>
        <p:spPr>
          <a:xfrm>
            <a:off x="3149600" y="4038601"/>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500">
                <a:solidFill>
                  <a:srgbClr val="FFFFFF"/>
                </a:solidFill>
              </a:defRPr>
            </a:lvl1pPr>
            <a:lvl2pPr marL="447445" indent="0" algn="ctr">
              <a:buNone/>
            </a:lvl2pPr>
            <a:lvl3pPr marL="894889" indent="0" algn="ctr">
              <a:buNone/>
            </a:lvl3pPr>
            <a:lvl4pPr marL="1342334" indent="0" algn="ctr">
              <a:buNone/>
            </a:lvl4pPr>
            <a:lvl5pPr marL="1789779" indent="0" algn="ctr">
              <a:buNone/>
            </a:lvl5pPr>
            <a:lvl6pPr marL="2237224" indent="0" algn="ctr">
              <a:buNone/>
            </a:lvl6pPr>
            <a:lvl7pPr marL="2684669" indent="0" algn="ctr">
              <a:buNone/>
            </a:lvl7pPr>
            <a:lvl8pPr marL="3132114" indent="0" algn="ctr">
              <a:buNone/>
            </a:lvl8pPr>
            <a:lvl9pPr marL="3579558" indent="0" algn="ctr">
              <a:buNone/>
            </a:lvl9pPr>
          </a:lstStyle>
          <a:p>
            <a:r>
              <a:rPr kumimoji="0" lang="en-US"/>
              <a:t>Click to edit Master subtitle style</a:t>
            </a:r>
          </a:p>
        </p:txBody>
      </p:sp>
    </p:spTree>
    <p:extLst>
      <p:ext uri="{BB962C8B-B14F-4D97-AF65-F5344CB8AC3E}">
        <p14:creationId xmlns:p14="http://schemas.microsoft.com/office/powerpoint/2010/main" val="708613004"/>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3"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r>
              <a:rPr lang="en-US"/>
              <a:t>April 2016</a:t>
            </a:r>
          </a:p>
        </p:txBody>
      </p:sp>
      <p:sp>
        <p:nvSpPr>
          <p:cNvPr id="5" name="Footer Placeholder 4"/>
          <p:cNvSpPr>
            <a:spLocks noGrp="1"/>
          </p:cNvSpPr>
          <p:nvPr>
            <p:ph type="ftr" sz="quarter" idx="11"/>
          </p:nvPr>
        </p:nvSpPr>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816863"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29172875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3"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r>
              <a:rPr lang="en-US"/>
              <a:t>April 2016</a:t>
            </a:r>
          </a:p>
        </p:txBody>
      </p:sp>
      <p:sp>
        <p:nvSpPr>
          <p:cNvPr id="5" name="Footer Placeholder 4"/>
          <p:cNvSpPr>
            <a:spLocks noGrp="1"/>
          </p:cNvSpPr>
          <p:nvPr>
            <p:ph type="ftr" sz="quarter" idx="11"/>
          </p:nvPr>
        </p:nvSpPr>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816863" y="2794053"/>
            <a:ext cx="10871200" cy="330194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Content Placeholder 7"/>
          <p:cNvSpPr>
            <a:spLocks noGrp="1"/>
          </p:cNvSpPr>
          <p:nvPr>
            <p:ph sz="quarter" idx="13"/>
          </p:nvPr>
        </p:nvSpPr>
        <p:spPr>
          <a:xfrm>
            <a:off x="774095" y="1735812"/>
            <a:ext cx="10871200" cy="98220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695807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774095" y="4981089"/>
            <a:ext cx="10871200" cy="1193854"/>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816863"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r>
              <a:rPr lang="en-US"/>
              <a:t>April 2016</a:t>
            </a:r>
          </a:p>
        </p:txBody>
      </p:sp>
      <p:sp>
        <p:nvSpPr>
          <p:cNvPr id="5" name="Footer Placeholder 4"/>
          <p:cNvSpPr>
            <a:spLocks noGrp="1"/>
          </p:cNvSpPr>
          <p:nvPr>
            <p:ph type="ftr" sz="quarter" idx="11"/>
          </p:nvPr>
        </p:nvSpPr>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816863" y="1600200"/>
            <a:ext cx="10871200" cy="323979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4043912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2" y="2743201"/>
            <a:ext cx="9497484" cy="1673225"/>
          </a:xfrm>
        </p:spPr>
        <p:txBody>
          <a:bodyPr anchor="t"/>
          <a:lstStyle>
            <a:lvl1pPr marL="0" indent="0">
              <a:buNone/>
              <a:defRPr sz="2777">
                <a:solidFill>
                  <a:schemeClr val="tx2"/>
                </a:solidFill>
              </a:defRPr>
            </a:lvl1pPr>
            <a:lvl2pPr>
              <a:buNone/>
              <a:defRPr sz="1759">
                <a:solidFill>
                  <a:schemeClr val="tx1">
                    <a:tint val="75000"/>
                  </a:schemeClr>
                </a:solidFill>
              </a:defRPr>
            </a:lvl2pPr>
            <a:lvl3pPr>
              <a:buNone/>
              <a:defRPr sz="1574">
                <a:solidFill>
                  <a:schemeClr val="tx1">
                    <a:tint val="75000"/>
                  </a:schemeClr>
                </a:solidFill>
              </a:defRPr>
            </a:lvl3pPr>
            <a:lvl4pPr>
              <a:buNone/>
              <a:defRPr sz="1389">
                <a:solidFill>
                  <a:schemeClr val="tx1">
                    <a:tint val="75000"/>
                  </a:schemeClr>
                </a:solidFill>
              </a:defRPr>
            </a:lvl4pPr>
            <a:lvl5pPr>
              <a:buNone/>
              <a:defRPr sz="1389">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1"/>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2" name="Title 1"/>
          <p:cNvSpPr>
            <a:spLocks noGrp="1"/>
          </p:cNvSpPr>
          <p:nvPr>
            <p:ph type="title"/>
          </p:nvPr>
        </p:nvSpPr>
        <p:spPr>
          <a:xfrm>
            <a:off x="1828800" y="1600200"/>
            <a:ext cx="10160000" cy="990600"/>
          </a:xfrm>
        </p:spPr>
        <p:txBody>
          <a:bodyPr/>
          <a:lstStyle>
            <a:lvl1pPr algn="l">
              <a:buNone/>
              <a:defRPr sz="4351" b="0" cap="none">
                <a:solidFill>
                  <a:srgbClr val="FFFFFF"/>
                </a:solidFill>
              </a:defRPr>
            </a:lvl1pPr>
          </a:lstStyle>
          <a:p>
            <a:r>
              <a:rPr kumimoji="0" lang="en-US"/>
              <a:t>Click to edit Master title style</a:t>
            </a:r>
            <a:endParaRPr kumimoji="0" lang="en-US" dirty="0"/>
          </a:p>
        </p:txBody>
      </p:sp>
      <p:sp>
        <p:nvSpPr>
          <p:cNvPr id="12" name="Date Placeholder 11"/>
          <p:cNvSpPr>
            <a:spLocks noGrp="1"/>
          </p:cNvSpPr>
          <p:nvPr>
            <p:ph type="dt" sz="half" idx="10"/>
          </p:nvPr>
        </p:nvSpPr>
        <p:spPr/>
        <p:txBody>
          <a:bodyPr/>
          <a:lstStyle/>
          <a:p>
            <a:pPr>
              <a:defRPr/>
            </a:pPr>
            <a:r>
              <a:rPr lang="en-US"/>
              <a:t>April 2016</a:t>
            </a:r>
          </a:p>
        </p:txBody>
      </p:sp>
      <p:sp>
        <p:nvSpPr>
          <p:cNvPr id="13" name="Slide Number Placeholder 12"/>
          <p:cNvSpPr>
            <a:spLocks noGrp="1"/>
          </p:cNvSpPr>
          <p:nvPr>
            <p:ph type="sldNum" sz="quarter" idx="11"/>
          </p:nvPr>
        </p:nvSpPr>
        <p:spPr>
          <a:xfrm>
            <a:off x="0" y="1752601"/>
            <a:ext cx="1727200" cy="701676"/>
          </a:xfrm>
        </p:spPr>
        <p:txBody>
          <a:bodyPr>
            <a:noAutofit/>
          </a:bodyPr>
          <a:lstStyle>
            <a:lvl1pPr>
              <a:defRPr sz="2315">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315" dirty="0">
              <a:solidFill>
                <a:srgbClr val="FFFFFF"/>
              </a:solidFill>
            </a:endParaRPr>
          </a:p>
        </p:txBody>
      </p:sp>
      <p:sp>
        <p:nvSpPr>
          <p:cNvPr id="14" name="Footer Placeholder 13"/>
          <p:cNvSpPr>
            <a:spLocks noGrp="1"/>
          </p:cNvSpPr>
          <p:nvPr>
            <p:ph type="ftr" sz="quarter" idx="12"/>
          </p:nvPr>
        </p:nvSpPr>
        <p:spPr/>
        <p:txBody>
          <a:bodyPr/>
          <a:lstStyle/>
          <a:p>
            <a:pPr>
              <a:defRPr/>
            </a:pPr>
            <a:r>
              <a:rPr lang="en-US" dirty="0"/>
              <a:t>NADP 2015 State of the Dental Benefits Market       </a:t>
            </a:r>
          </a:p>
          <a:p>
            <a:pPr>
              <a:defRPr/>
            </a:pPr>
            <a:r>
              <a:rPr lang="en-US" dirty="0"/>
              <a:t>2016 © Copyright, National Association of Dental Plans, Inc.</a:t>
            </a:r>
          </a:p>
        </p:txBody>
      </p:sp>
      <p:pic>
        <p:nvPicPr>
          <p:cNvPr id="10" name="Picture 9" descr="2008 NADP logo_CMYK.jpg"/>
          <p:cNvPicPr>
            <a:picLocks noChangeAspect="1"/>
          </p:cNvPicPr>
          <p:nvPr/>
        </p:nvPicPr>
        <p:blipFill>
          <a:blip r:embed="rId2" cstate="print"/>
          <a:stretch>
            <a:fillRect/>
          </a:stretch>
        </p:blipFill>
        <p:spPr>
          <a:xfrm>
            <a:off x="10058400" y="6149384"/>
            <a:ext cx="1926337" cy="598888"/>
          </a:xfrm>
          <a:prstGeom prst="rect">
            <a:avLst/>
          </a:prstGeom>
        </p:spPr>
      </p:pic>
    </p:spTree>
    <p:extLst>
      <p:ext uri="{BB962C8B-B14F-4D97-AF65-F5344CB8AC3E}">
        <p14:creationId xmlns:p14="http://schemas.microsoft.com/office/powerpoint/2010/main" val="363043910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8"/>
            <a:ext cx="528320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589568"/>
            <a:ext cx="5181600" cy="45720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pPr>
              <a:defRPr/>
            </a:pPr>
            <a:r>
              <a:rPr lang="en-US"/>
              <a:t>April 2016</a:t>
            </a:r>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pPr>
              <a:defRPr/>
            </a:pPr>
            <a:r>
              <a:rPr lang="en-US" dirty="0"/>
              <a:t>NADP 2015 State of the Dental Benefits Market       </a:t>
            </a:r>
          </a:p>
          <a:p>
            <a:pPr>
              <a:defRPr/>
            </a:pPr>
            <a:r>
              <a:rPr lang="en-US" dirty="0"/>
              <a:t>2016 © Copyright, National Association of Dental Plans, Inc.</a:t>
            </a:r>
          </a:p>
        </p:txBody>
      </p:sp>
    </p:spTree>
    <p:extLst>
      <p:ext uri="{BB962C8B-B14F-4D97-AF65-F5344CB8AC3E}">
        <p14:creationId xmlns:p14="http://schemas.microsoft.com/office/powerpoint/2010/main" val="12381191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45568" y="1641242"/>
            <a:ext cx="5283200" cy="219218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00800" y="1641242"/>
            <a:ext cx="5283200" cy="219218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pPr>
              <a:defRPr/>
            </a:pPr>
            <a:r>
              <a:rPr lang="en-US"/>
              <a:t>April 2016</a:t>
            </a:r>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pPr>
              <a:defRPr/>
            </a:pPr>
            <a:r>
              <a:rPr lang="en-US" dirty="0"/>
              <a:t>NADP 2015 State of the Dental Benefits Market       </a:t>
            </a:r>
          </a:p>
          <a:p>
            <a:pPr>
              <a:defRPr/>
            </a:pPr>
            <a:r>
              <a:rPr lang="en-US" dirty="0"/>
              <a:t>2016 © Copyright, National Association of Dental Plans, Inc.</a:t>
            </a:r>
          </a:p>
        </p:txBody>
      </p:sp>
      <p:sp>
        <p:nvSpPr>
          <p:cNvPr id="13" name="Content Placeholder 8"/>
          <p:cNvSpPr>
            <a:spLocks noGrp="1"/>
          </p:cNvSpPr>
          <p:nvPr>
            <p:ph sz="quarter" idx="18"/>
          </p:nvPr>
        </p:nvSpPr>
        <p:spPr>
          <a:xfrm>
            <a:off x="845568" y="3920371"/>
            <a:ext cx="5283200" cy="2262729"/>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4" name="Content Placeholder 8"/>
          <p:cNvSpPr>
            <a:spLocks noGrp="1"/>
          </p:cNvSpPr>
          <p:nvPr>
            <p:ph sz="quarter" idx="19"/>
          </p:nvPr>
        </p:nvSpPr>
        <p:spPr>
          <a:xfrm>
            <a:off x="6400800" y="3909354"/>
            <a:ext cx="5283200" cy="2262729"/>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973146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13" name="Content Placeholder 10"/>
          <p:cNvSpPr>
            <a:spLocks noGrp="1"/>
          </p:cNvSpPr>
          <p:nvPr>
            <p:ph sz="quarter" idx="18"/>
          </p:nvPr>
        </p:nvSpPr>
        <p:spPr>
          <a:xfrm>
            <a:off x="774095" y="4981089"/>
            <a:ext cx="10934095" cy="112879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8"/>
            <a:ext cx="5283200" cy="325042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289524" y="1589568"/>
            <a:ext cx="5351944" cy="325042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r>
              <a:rPr lang="en-US"/>
              <a:t>April 2016</a:t>
            </a:r>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pPr>
              <a:defRPr/>
            </a:pPr>
            <a:r>
              <a:rPr lang="en-US" dirty="0"/>
              <a:t>NADP 2015 State of the Dental Benefits Market       </a:t>
            </a:r>
          </a:p>
          <a:p>
            <a:pPr>
              <a:defRPr/>
            </a:pPr>
            <a:r>
              <a:rPr lang="en-US" dirty="0"/>
              <a:t>2016 © Copyright, National Association of Dental Plans, Inc.</a:t>
            </a:r>
          </a:p>
        </p:txBody>
      </p:sp>
    </p:spTree>
    <p:extLst>
      <p:ext uri="{BB962C8B-B14F-4D97-AF65-F5344CB8AC3E}">
        <p14:creationId xmlns:p14="http://schemas.microsoft.com/office/powerpoint/2010/main" val="266546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DB5D-C8EC-4811-A446-B0457E8D88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5FF5A4-16F2-40E3-B159-9A7B6470DF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0C859F-DE24-47C7-B524-D74F722A3C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27ED3C-DDC6-435E-A9F7-6276A93B188B}"/>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6" name="Footer Placeholder 5">
            <a:extLst>
              <a:ext uri="{FF2B5EF4-FFF2-40B4-BE49-F238E27FC236}">
                <a16:creationId xmlns:a16="http://schemas.microsoft.com/office/drawing/2014/main" id="{5E8E151A-A5AF-457F-A994-787D7EC03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95F432-08D3-4B5C-9A5C-4A901BBDB883}"/>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1186425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13" name="Content Placeholder 10"/>
          <p:cNvSpPr>
            <a:spLocks noGrp="1"/>
          </p:cNvSpPr>
          <p:nvPr>
            <p:ph sz="quarter" idx="18"/>
          </p:nvPr>
        </p:nvSpPr>
        <p:spPr>
          <a:xfrm>
            <a:off x="774095" y="4981089"/>
            <a:ext cx="10934095" cy="112879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8"/>
            <a:ext cx="3638248" cy="325042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644572" y="1589567"/>
            <a:ext cx="3477505" cy="325042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pPr>
              <a:defRPr/>
            </a:pPr>
            <a:r>
              <a:rPr lang="en-US"/>
              <a:t>April 2016</a:t>
            </a:r>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pPr>
              <a:defRPr/>
            </a:pPr>
            <a:r>
              <a:rPr lang="en-US" dirty="0"/>
              <a:t>NADP 2015 State of the Dental Benefits Market       </a:t>
            </a:r>
          </a:p>
          <a:p>
            <a:pPr>
              <a:defRPr/>
            </a:pPr>
            <a:r>
              <a:rPr lang="en-US" dirty="0"/>
              <a:t>2016 © Copyright, National Association of Dental Plans, Inc.</a:t>
            </a:r>
          </a:p>
        </p:txBody>
      </p:sp>
      <p:sp>
        <p:nvSpPr>
          <p:cNvPr id="14" name="Content Placeholder 10"/>
          <p:cNvSpPr>
            <a:spLocks noGrp="1"/>
          </p:cNvSpPr>
          <p:nvPr>
            <p:ph sz="quarter" idx="19"/>
          </p:nvPr>
        </p:nvSpPr>
        <p:spPr>
          <a:xfrm>
            <a:off x="8224762" y="1596195"/>
            <a:ext cx="3459238" cy="325042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38617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3922846"/>
            <a:ext cx="8089295" cy="2238721"/>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774095" y="1589568"/>
            <a:ext cx="8128000" cy="21921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r>
              <a:rPr lang="en-US"/>
              <a:t>April 2016</a:t>
            </a:r>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pPr>
              <a:defRPr/>
            </a:pPr>
            <a:r>
              <a:rPr lang="en-US" dirty="0"/>
              <a:t>NADP 2015 State of the Dental Benefits Market       </a:t>
            </a:r>
          </a:p>
          <a:p>
            <a:pPr>
              <a:defRPr/>
            </a:pPr>
            <a:r>
              <a:rPr lang="en-US" dirty="0"/>
              <a:t>2016 © Copyright, National Association of Dental Plans, Inc.</a:t>
            </a:r>
          </a:p>
        </p:txBody>
      </p:sp>
      <p:sp>
        <p:nvSpPr>
          <p:cNvPr id="13" name="Content Placeholder 10"/>
          <p:cNvSpPr>
            <a:spLocks noGrp="1"/>
          </p:cNvSpPr>
          <p:nvPr>
            <p:ph sz="quarter" idx="18"/>
          </p:nvPr>
        </p:nvSpPr>
        <p:spPr>
          <a:xfrm>
            <a:off x="8998857" y="1594712"/>
            <a:ext cx="2709333" cy="458571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100689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8"/>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386286" y="1589568"/>
            <a:ext cx="5321905" cy="2262729"/>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pPr>
              <a:defRPr/>
            </a:pPr>
            <a:r>
              <a:rPr lang="en-US"/>
              <a:t>April 2016</a:t>
            </a:r>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pPr>
              <a:defRPr/>
            </a:pPr>
            <a:r>
              <a:rPr lang="en-US"/>
              <a:t>NADP 2015 State of the Dental Benefits Market       2016 © Copyright, National Association of Dental Plans, Inc.</a:t>
            </a:r>
            <a:endParaRPr lang="en-US" dirty="0"/>
          </a:p>
        </p:txBody>
      </p:sp>
      <p:sp>
        <p:nvSpPr>
          <p:cNvPr id="13" name="Content Placeholder 10"/>
          <p:cNvSpPr>
            <a:spLocks noGrp="1"/>
          </p:cNvSpPr>
          <p:nvPr>
            <p:ph sz="quarter" idx="18"/>
          </p:nvPr>
        </p:nvSpPr>
        <p:spPr>
          <a:xfrm>
            <a:off x="6386286" y="3922847"/>
            <a:ext cx="5321905" cy="2262729"/>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39635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r>
              <a:rPr lang="en-US"/>
              <a:t>April 2016</a:t>
            </a:r>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pPr>
              <a:defRPr/>
            </a:pPr>
            <a:r>
              <a:rPr lang="en-US" dirty="0"/>
              <a:t>NADP 2015 State of the Dental Benefits Market       </a:t>
            </a:r>
          </a:p>
          <a:p>
            <a:pPr>
              <a:defRPr/>
            </a:pPr>
            <a:r>
              <a:rPr lang="en-US" dirty="0"/>
              <a:t>2016 © Copyright, National Association of Dental Plans, Inc.</a:t>
            </a: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944"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1944"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35930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r>
              <a:rPr lang="en-US"/>
              <a:t>April 2016</a:t>
            </a:r>
          </a:p>
        </p:txBody>
      </p:sp>
      <p:sp>
        <p:nvSpPr>
          <p:cNvPr id="4" name="Footer Placeholder 3"/>
          <p:cNvSpPr>
            <a:spLocks noGrp="1"/>
          </p:cNvSpPr>
          <p:nvPr>
            <p:ph type="ftr" sz="quarter" idx="11"/>
          </p:nvPr>
        </p:nvSpPr>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extLst>
      <p:ext uri="{BB962C8B-B14F-4D97-AF65-F5344CB8AC3E}">
        <p14:creationId xmlns:p14="http://schemas.microsoft.com/office/powerpoint/2010/main" val="3844037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April 2016</a:t>
            </a:r>
          </a:p>
        </p:txBody>
      </p:sp>
      <p:sp>
        <p:nvSpPr>
          <p:cNvPr id="3" name="Footer Placeholder 2"/>
          <p:cNvSpPr>
            <a:spLocks noGrp="1"/>
          </p:cNvSpPr>
          <p:nvPr>
            <p:ph type="ftr" sz="quarter" idx="11"/>
          </p:nvPr>
        </p:nvSpPr>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4" name="Slide Number Placeholder 3"/>
          <p:cNvSpPr>
            <a:spLocks noGrp="1"/>
          </p:cNvSpPr>
          <p:nvPr>
            <p:ph type="sldNum" sz="quarter" idx="12"/>
          </p:nvPr>
        </p:nvSpPr>
        <p:spPr>
          <a:xfrm>
            <a:off x="0" y="6248401"/>
            <a:ext cx="711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extLst>
      <p:ext uri="{BB962C8B-B14F-4D97-AF65-F5344CB8AC3E}">
        <p14:creationId xmlns:p14="http://schemas.microsoft.com/office/powerpoint/2010/main" val="866120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351"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r>
              <a:rPr lang="en-US"/>
              <a:t>April 2016</a:t>
            </a:r>
          </a:p>
        </p:txBody>
      </p:sp>
      <p:sp>
        <p:nvSpPr>
          <p:cNvPr id="6" name="Footer Placeholder 5"/>
          <p:cNvSpPr>
            <a:spLocks noGrp="1"/>
          </p:cNvSpPr>
          <p:nvPr>
            <p:ph type="ftr" sz="quarter" idx="11"/>
          </p:nvPr>
        </p:nvSpPr>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812800" y="1752601"/>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44992" tIns="193322" rIns="144992" bIns="96661"/>
          <a:lstStyle>
            <a:lvl1pPr marL="0" indent="0">
              <a:spcAft>
                <a:spcPts val="979"/>
              </a:spcAft>
              <a:buNone/>
              <a:defRPr sz="1759"/>
            </a:lvl1pPr>
            <a:lvl2pPr>
              <a:buNone/>
              <a:defRPr sz="1204"/>
            </a:lvl2pPr>
            <a:lvl3pPr>
              <a:buNone/>
              <a:defRPr sz="1018"/>
            </a:lvl3pPr>
            <a:lvl4pPr>
              <a:buNone/>
              <a:defRPr sz="926"/>
            </a:lvl4pPr>
            <a:lvl5pPr>
              <a:buNone/>
              <a:defRPr sz="926"/>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1"/>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862983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74095" y="1735812"/>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812800" y="273050"/>
            <a:ext cx="10769600" cy="869950"/>
          </a:xfrm>
        </p:spPr>
        <p:txBody>
          <a:bodyPr anchor="ctr"/>
          <a:lstStyle>
            <a:lvl1pPr algn="l">
              <a:buNone/>
              <a:defRPr sz="4351"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r>
              <a:rPr lang="en-US"/>
              <a:t>April 2016</a:t>
            </a:r>
          </a:p>
        </p:txBody>
      </p:sp>
      <p:sp>
        <p:nvSpPr>
          <p:cNvPr id="6" name="Footer Placeholder 5"/>
          <p:cNvSpPr>
            <a:spLocks noGrp="1"/>
          </p:cNvSpPr>
          <p:nvPr>
            <p:ph type="ftr" sz="quarter" idx="11"/>
          </p:nvPr>
        </p:nvSpPr>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9482667" y="1735811"/>
            <a:ext cx="2133600" cy="4343400"/>
          </a:xfrm>
          <a:solidFill>
            <a:schemeClr val="accent1"/>
          </a:solidFill>
          <a:ln w="50800" cap="sq" cmpd="dbl" algn="ctr">
            <a:solidFill>
              <a:schemeClr val="accent1"/>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44992" tIns="193322" rIns="144992" bIns="96661"/>
          <a:lstStyle>
            <a:lvl1pPr marL="0" indent="0">
              <a:spcAft>
                <a:spcPts val="979"/>
              </a:spcAft>
              <a:buNone/>
              <a:defRPr sz="1759"/>
            </a:lvl1pPr>
            <a:lvl2pPr>
              <a:buNone/>
              <a:defRPr sz="1204"/>
            </a:lvl2pPr>
            <a:lvl3pPr>
              <a:buNone/>
              <a:defRPr sz="1018"/>
            </a:lvl3pPr>
            <a:lvl4pPr>
              <a:buNone/>
              <a:defRPr sz="926"/>
            </a:lvl4pPr>
            <a:lvl5pPr>
              <a:buNone/>
              <a:defRPr sz="926"/>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9348400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666"/>
            </a:lvl1pPr>
            <a:lvl2pPr>
              <a:buFontTx/>
              <a:buNone/>
              <a:defRPr sz="1204"/>
            </a:lvl2pPr>
            <a:lvl3pPr>
              <a:buFontTx/>
              <a:buNone/>
              <a:defRPr sz="1018"/>
            </a:lvl3pPr>
            <a:lvl4pPr>
              <a:buFontTx/>
              <a:buNone/>
              <a:defRPr sz="926"/>
            </a:lvl4pPr>
            <a:lvl5pPr>
              <a:buFontTx/>
              <a:buNone/>
              <a:defRPr sz="926"/>
            </a:lvl5pPr>
          </a:lstStyle>
          <a:p>
            <a:pPr lvl="0" eaLnBrk="1" latinLnBrk="0" hangingPunct="1"/>
            <a:r>
              <a:rPr kumimoji="0" lang="en-US"/>
              <a:t>Click to edit Master text styles</a:t>
            </a:r>
          </a:p>
        </p:txBody>
      </p:sp>
      <p:sp>
        <p:nvSpPr>
          <p:cNvPr id="8" name="Rectangle 7"/>
          <p:cNvSpPr/>
          <p:nvPr/>
        </p:nvSpPr>
        <p:spPr bwMode="white">
          <a:xfrm>
            <a:off x="-12192" y="4572002"/>
            <a:ext cx="12192000" cy="886967"/>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9" name="Rectangle 8"/>
          <p:cNvSpPr/>
          <p:nvPr/>
        </p:nvSpPr>
        <p:spPr>
          <a:xfrm>
            <a:off x="-12192" y="4663441"/>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10" name="Rectangle 9"/>
          <p:cNvSpPr/>
          <p:nvPr/>
        </p:nvSpPr>
        <p:spPr>
          <a:xfrm>
            <a:off x="2060449" y="4654298"/>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2" name="Title 1"/>
          <p:cNvSpPr>
            <a:spLocks noGrp="1"/>
          </p:cNvSpPr>
          <p:nvPr>
            <p:ph type="title"/>
          </p:nvPr>
        </p:nvSpPr>
        <p:spPr>
          <a:xfrm>
            <a:off x="2133600" y="4648201"/>
            <a:ext cx="9753600" cy="685800"/>
          </a:xfrm>
        </p:spPr>
        <p:txBody>
          <a:bodyPr anchor="ctr"/>
          <a:lstStyle>
            <a:lvl1pPr algn="l">
              <a:buNone/>
              <a:defRPr sz="2777" b="0">
                <a:solidFill>
                  <a:srgbClr val="FFFFFF"/>
                </a:solidFill>
              </a:defRPr>
            </a:lvl1pPr>
          </a:lstStyle>
          <a:p>
            <a:r>
              <a:rPr kumimoji="0" lang="en-US"/>
              <a:t>Click to edit Master title style</a:t>
            </a:r>
          </a:p>
        </p:txBody>
      </p:sp>
      <p:sp>
        <p:nvSpPr>
          <p:cNvPr id="11" name="Rectangle 10"/>
          <p:cNvSpPr/>
          <p:nvPr/>
        </p:nvSpPr>
        <p:spPr bwMode="white">
          <a:xfrm>
            <a:off x="1930402" y="1"/>
            <a:ext cx="134112" cy="68671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12" name="Date Placeholder 11"/>
          <p:cNvSpPr>
            <a:spLocks noGrp="1"/>
          </p:cNvSpPr>
          <p:nvPr>
            <p:ph type="dt" sz="half" idx="10"/>
          </p:nvPr>
        </p:nvSpPr>
        <p:spPr>
          <a:xfrm>
            <a:off x="8331200" y="6248402"/>
            <a:ext cx="3556000" cy="365125"/>
          </a:xfrm>
        </p:spPr>
        <p:txBody>
          <a:bodyPr rtlCol="0"/>
          <a:lstStyle/>
          <a:p>
            <a:pPr>
              <a:defRPr/>
            </a:pPr>
            <a:r>
              <a:rPr lang="en-US"/>
              <a:t>April 2016</a:t>
            </a:r>
          </a:p>
        </p:txBody>
      </p:sp>
      <p:sp>
        <p:nvSpPr>
          <p:cNvPr id="13" name="Slide Number Placeholder 12"/>
          <p:cNvSpPr>
            <a:spLocks noGrp="1"/>
          </p:cNvSpPr>
          <p:nvPr>
            <p:ph type="sldNum" sz="quarter" idx="11"/>
          </p:nvPr>
        </p:nvSpPr>
        <p:spPr>
          <a:xfrm>
            <a:off x="0" y="4667250"/>
            <a:ext cx="1930400" cy="663578"/>
          </a:xfrm>
        </p:spPr>
        <p:txBody>
          <a:bodyPr rtlCol="0"/>
          <a:lstStyle>
            <a:lvl1pPr>
              <a:defRPr sz="2777"/>
            </a:lvl1pPr>
          </a:lstStyle>
          <a:p>
            <a:pPr algn="ctr" eaLnBrk="1" latinLnBrk="0" hangingPunct="1"/>
            <a:fld id="{F0C94032-CD4C-4C25-B0C2-CEC720522D92}" type="slidenum">
              <a:rPr kumimoji="0" lang="en-US" smtClean="0"/>
              <a:pPr algn="ctr" eaLnBrk="1" latinLnBrk="0" hangingPunct="1"/>
              <a:t>‹#›</a:t>
            </a:fld>
            <a:endParaRPr kumimoji="0" lang="en-US" sz="2685" dirty="0"/>
          </a:p>
        </p:txBody>
      </p:sp>
      <p:sp>
        <p:nvSpPr>
          <p:cNvPr id="14" name="Footer Placeholder 13"/>
          <p:cNvSpPr>
            <a:spLocks noGrp="1"/>
          </p:cNvSpPr>
          <p:nvPr>
            <p:ph type="ftr" sz="quarter" idx="12"/>
          </p:nvPr>
        </p:nvSpPr>
        <p:spPr>
          <a:xfrm>
            <a:off x="2133600" y="6248208"/>
            <a:ext cx="6096000" cy="365125"/>
          </a:xfrm>
        </p:spPr>
        <p:txBody>
          <a:bodyPr rtlCol="0"/>
          <a:lstStyle/>
          <a:p>
            <a:pPr>
              <a:defRPr/>
            </a:pPr>
            <a:r>
              <a:rPr lang="en-US"/>
              <a:t>NADP 2015 State of the Dental Benefits Market       2016 © Copyright, National Association of Dental Plans, Inc.</a:t>
            </a:r>
            <a:endParaRPr lang="en-US" dirty="0"/>
          </a:p>
        </p:txBody>
      </p:sp>
      <p:sp>
        <p:nvSpPr>
          <p:cNvPr id="3" name="Picture Placeholder 2"/>
          <p:cNvSpPr>
            <a:spLocks noGrp="1"/>
          </p:cNvSpPr>
          <p:nvPr>
            <p:ph type="pic" idx="1"/>
          </p:nvPr>
        </p:nvSpPr>
        <p:spPr>
          <a:xfrm>
            <a:off x="2080769" y="2"/>
            <a:ext cx="10111232" cy="4568952"/>
          </a:xfrm>
          <a:solidFill>
            <a:schemeClr val="accent1">
              <a:tint val="40000"/>
            </a:schemeClr>
          </a:solidFill>
          <a:ln>
            <a:noFill/>
          </a:ln>
        </p:spPr>
        <p:txBody>
          <a:bodyPr/>
          <a:lstStyle>
            <a:lvl1pPr marL="0" indent="0">
              <a:buNone/>
              <a:defRPr sz="3148"/>
            </a:lvl1pPr>
          </a:lstStyle>
          <a:p>
            <a:r>
              <a:rPr kumimoji="0" lang="en-US"/>
              <a:t>Click icon to add picture</a:t>
            </a:r>
            <a:endParaRPr kumimoji="0" lang="en-US" dirty="0"/>
          </a:p>
        </p:txBody>
      </p:sp>
    </p:spTree>
    <p:extLst>
      <p:ext uri="{BB962C8B-B14F-4D97-AF65-F5344CB8AC3E}">
        <p14:creationId xmlns:p14="http://schemas.microsoft.com/office/powerpoint/2010/main" val="349327609"/>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r>
              <a:rPr lang="en-US"/>
              <a:t>April 2016</a:t>
            </a:r>
          </a:p>
        </p:txBody>
      </p:sp>
      <p:sp>
        <p:nvSpPr>
          <p:cNvPr id="5" name="Footer Placeholder 4"/>
          <p:cNvSpPr>
            <a:spLocks noGrp="1"/>
          </p:cNvSpPr>
          <p:nvPr>
            <p:ph type="ftr" sz="quarter" idx="11"/>
          </p:nvPr>
        </p:nvSpPr>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extLst>
      <p:ext uri="{BB962C8B-B14F-4D97-AF65-F5344CB8AC3E}">
        <p14:creationId xmlns:p14="http://schemas.microsoft.com/office/powerpoint/2010/main" val="140491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BAD17-4EC9-4051-8706-7BA5C04AC5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86244-691D-40D3-AFAA-1B8FE1E2D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A7A610-10CC-4269-9598-5B7E431BBA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8BA751-1DBB-4FB3-AD1B-59D6B0E96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4E835D-8E0A-4EC5-8DC9-788CA8828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9BE159-A317-4159-8364-8D9FD172779F}"/>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8" name="Footer Placeholder 7">
            <a:extLst>
              <a:ext uri="{FF2B5EF4-FFF2-40B4-BE49-F238E27FC236}">
                <a16:creationId xmlns:a16="http://schemas.microsoft.com/office/drawing/2014/main" id="{85F32274-EE0C-497D-8D87-7719F5D2B2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083E3A-E937-4450-B0E5-7CC8030B0796}"/>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2917469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1"/>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5"/>
            <a:ext cx="2946400" cy="365125"/>
          </a:xfrm>
        </p:spPr>
        <p:txBody>
          <a:bodyPr/>
          <a:lstStyle/>
          <a:p>
            <a:pPr>
              <a:defRPr/>
            </a:pPr>
            <a:r>
              <a:rPr lang="en-US"/>
              <a:t>April 2016</a:t>
            </a:r>
          </a:p>
        </p:txBody>
      </p:sp>
      <p:sp>
        <p:nvSpPr>
          <p:cNvPr id="5" name="Footer Placeholder 4"/>
          <p:cNvSpPr>
            <a:spLocks noGrp="1"/>
          </p:cNvSpPr>
          <p:nvPr>
            <p:ph type="ftr" sz="quarter" idx="11"/>
          </p:nvPr>
        </p:nvSpPr>
        <p:spPr>
          <a:xfrm>
            <a:off x="609603" y="6248210"/>
            <a:ext cx="7431310" cy="365125"/>
          </a:xfrm>
        </p:spPr>
        <p:txBody>
          <a:bodyPr/>
          <a:lstStyle/>
          <a:p>
            <a:pPr>
              <a:defRPr/>
            </a:pPr>
            <a:r>
              <a:rPr lang="en-US" dirty="0"/>
              <a:t>NADP 2015 State of the Dental Benefits Market       </a:t>
            </a:r>
          </a:p>
          <a:p>
            <a:pPr>
              <a:defRPr/>
            </a:pPr>
            <a:r>
              <a:rPr lang="en-US" dirty="0"/>
              <a:t>2016 © Copyright, National Association of Dental Plans, Inc.</a:t>
            </a:r>
          </a:p>
        </p:txBody>
      </p:sp>
      <p:sp>
        <p:nvSpPr>
          <p:cNvPr id="7" name="Rectangle 6"/>
          <p:cNvSpPr/>
          <p:nvPr/>
        </p:nvSpPr>
        <p:spPr bwMode="white">
          <a:xfrm>
            <a:off x="8128424" y="1"/>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89493" tIns="44747" rIns="89493" bIns="44747" rtlCol="0" anchor="ctr"/>
          <a:lstStyle/>
          <a:p>
            <a:pPr algn="ctr" eaLnBrk="1" latinLnBrk="0" hangingPunct="1"/>
            <a:endParaRPr kumimoji="0" lang="en-US" sz="1666"/>
          </a:p>
        </p:txBody>
      </p:sp>
      <p:sp>
        <p:nvSpPr>
          <p:cNvPr id="8" name="Rectangle 7"/>
          <p:cNvSpPr/>
          <p:nvPr/>
        </p:nvSpPr>
        <p:spPr>
          <a:xfrm>
            <a:off x="8189384" y="609601"/>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89493" tIns="44747" rIns="89493" bIns="44747" rtlCol="0" anchor="ctr"/>
          <a:lstStyle/>
          <a:p>
            <a:pPr algn="ctr" eaLnBrk="1" latinLnBrk="0" hangingPunct="1"/>
            <a:endParaRPr kumimoji="0" lang="en-US" sz="1666"/>
          </a:p>
        </p:txBody>
      </p:sp>
      <p:sp>
        <p:nvSpPr>
          <p:cNvPr id="9" name="Rectangle 8"/>
          <p:cNvSpPr/>
          <p:nvPr/>
        </p:nvSpPr>
        <p:spPr>
          <a:xfrm>
            <a:off x="8189384" y="1"/>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89493" tIns="44747" rIns="89493" bIns="44747" rtlCol="0" anchor="ctr"/>
          <a:lstStyle/>
          <a:p>
            <a:pPr algn="ctr" eaLnBrk="1" latinLnBrk="0" hangingPunct="1"/>
            <a:endParaRPr kumimoji="0" lang="en-US" sz="1666"/>
          </a:p>
        </p:txBody>
      </p:sp>
      <p:sp>
        <p:nvSpPr>
          <p:cNvPr id="6" name="Slide Number Placeholder 5"/>
          <p:cNvSpPr>
            <a:spLocks noGrp="1"/>
          </p:cNvSpPr>
          <p:nvPr>
            <p:ph type="sldNum" sz="quarter" idx="12"/>
          </p:nvPr>
        </p:nvSpPr>
        <p:spPr>
          <a:xfrm rot="5400000">
            <a:off x="8075088" y="103716"/>
            <a:ext cx="533400" cy="325968"/>
          </a:xfrm>
        </p:spPr>
        <p:txBody>
          <a:bodyPr/>
          <a:lstStyle/>
          <a:p>
            <a:fld id="{F0C94032-CD4C-4C25-B0C2-CEC720522D92}" type="slidenum">
              <a:rPr kumimoji="0" lang="en-US" smtClean="0"/>
              <a:pPr/>
              <a:t>‹#›</a:t>
            </a:fld>
            <a:endParaRPr kumimoji="0" lang="en-US" dirty="0"/>
          </a:p>
        </p:txBody>
      </p:sp>
    </p:spTree>
    <p:extLst>
      <p:ext uri="{BB962C8B-B14F-4D97-AF65-F5344CB8AC3E}">
        <p14:creationId xmlns:p14="http://schemas.microsoft.com/office/powerpoint/2010/main" val="361845600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3" y="274639"/>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609602" y="1600202"/>
            <a:ext cx="10972801" cy="2185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602" y="3938588"/>
            <a:ext cx="10972801"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April 2016</a:t>
            </a:r>
          </a:p>
        </p:txBody>
      </p:sp>
      <p:sp>
        <p:nvSpPr>
          <p:cNvPr id="6" name="Rectangle 6"/>
          <p:cNvSpPr>
            <a:spLocks noGrp="1" noChangeArrowheads="1"/>
          </p:cNvSpPr>
          <p:nvPr>
            <p:ph type="ftr" sz="quarter" idx="11"/>
          </p:nvPr>
        </p:nvSpPr>
        <p:spPr>
          <a:ln/>
        </p:spPr>
        <p:txBody>
          <a:bodyPr/>
          <a:lstStyle>
            <a:lvl1pPr>
              <a:defRPr/>
            </a:lvl1pPr>
          </a:lstStyle>
          <a:p>
            <a:pPr>
              <a:defRPr/>
            </a:pPr>
            <a:r>
              <a:rPr lang="en-US" dirty="0"/>
              <a:t>NADP 2015 State of the Dental Benefits Market       </a:t>
            </a:r>
          </a:p>
          <a:p>
            <a:pPr>
              <a:defRPr/>
            </a:pPr>
            <a:r>
              <a:rPr lang="en-US" dirty="0"/>
              <a:t>2016 © Copyright, National Association of Dental Plans, Inc.</a:t>
            </a:r>
          </a:p>
        </p:txBody>
      </p:sp>
      <p:sp>
        <p:nvSpPr>
          <p:cNvPr id="7" name="Slide Number Placeholder 22"/>
          <p:cNvSpPr>
            <a:spLocks noGrp="1"/>
          </p:cNvSpPr>
          <p:nvPr>
            <p:ph type="sldNum" sz="quarter" idx="4"/>
          </p:nvPr>
        </p:nvSpPr>
        <p:spPr>
          <a:xfrm>
            <a:off x="5" y="1272223"/>
            <a:ext cx="711200" cy="244475"/>
          </a:xfrm>
          <a:prstGeom prst="rect">
            <a:avLst/>
          </a:prstGeom>
        </p:spPr>
        <p:txBody>
          <a:bodyPr vert="horz" lIns="96130" tIns="48065" rIns="96130" bIns="48065" anchor="ctr" anchorCtr="0">
            <a:normAutofit/>
          </a:bodyPr>
          <a:lstStyle>
            <a:lvl1pPr algn="ctr" eaLnBrk="1" latinLnBrk="0" hangingPunct="1">
              <a:defRPr kumimoji="0" sz="1389"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389" b="1" dirty="0">
              <a:solidFill>
                <a:srgbClr val="FFFFFF"/>
              </a:solidFill>
            </a:endParaRPr>
          </a:p>
        </p:txBody>
      </p:sp>
    </p:spTree>
    <p:extLst>
      <p:ext uri="{BB962C8B-B14F-4D97-AF65-F5344CB8AC3E}">
        <p14:creationId xmlns:p14="http://schemas.microsoft.com/office/powerpoint/2010/main" val="4042176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B9AF-5772-442E-9B57-9248ABFD16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56371F-C274-4CCE-9606-AC58E6ADF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6689BB-FCDF-46CB-9C39-678035FB7A59}"/>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66DCDD40-3C0F-40AD-A317-DB0BEAF70B20}"/>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09B77483-FB88-4581-907C-08BE40A8AE16}"/>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71938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BFB17-84B5-436E-9DDE-08943692E3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9F78EC-ABC9-4E79-97A5-3F6C8AD00E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382E17-EC85-4E28-B391-E3D707C1E11A}"/>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63CA407C-A11C-46A6-837E-C900797E7A70}"/>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52C51966-BE74-4034-8331-0C47B7CA7018}"/>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793ECDC5-4DFD-444C-B4D9-42B068CD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6EFD5394-F059-4A97-B0D2-7B660FF63C41}"/>
              </a:ext>
            </a:extLst>
          </p:cNvPr>
          <p:cNvCxnSpPr/>
          <p:nvPr userDrawn="1"/>
        </p:nvCxnSpPr>
        <p:spPr>
          <a:xfrm>
            <a:off x="838200" y="1690688"/>
            <a:ext cx="10515600" cy="0"/>
          </a:xfrm>
          <a:prstGeom prst="line">
            <a:avLst/>
          </a:prstGeom>
          <a:ln w="1270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9566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34CF-7D26-4E95-922D-3930D2403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3B0D03-9EFD-4DFE-8A8E-1AA8570173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13A3E5-07ED-4345-8154-A92A20CE446F}"/>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93AC5120-6F07-4507-B7C2-C7B3995EA401}"/>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62F9F8D9-1AD8-4F1A-8592-9407DB00CCCC}"/>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403104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r>
              <a:rPr lang="en-US"/>
              <a:t>July 20, 2018</a:t>
            </a:r>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r>
              <a:rPr lang="en-US"/>
              <a:t>Presentation to CDA Dental Benefits Task Force</a:t>
            </a:r>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8" name="Picture 7">
            <a:extLst>
              <a:ext uri="{FF2B5EF4-FFF2-40B4-BE49-F238E27FC236}">
                <a16:creationId xmlns:a16="http://schemas.microsoft.com/office/drawing/2014/main" id="{4C68656B-FD7A-46A8-9BFC-F69AFEDF5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0" name="Straight Connector 9">
            <a:extLst>
              <a:ext uri="{FF2B5EF4-FFF2-40B4-BE49-F238E27FC236}">
                <a16:creationId xmlns:a16="http://schemas.microsoft.com/office/drawing/2014/main" id="{94DF22EF-F900-4130-8CBD-63B032043639}"/>
              </a:ext>
            </a:extLst>
          </p:cNvPr>
          <p:cNvCxnSpPr/>
          <p:nvPr userDrawn="1"/>
        </p:nvCxnSpPr>
        <p:spPr>
          <a:xfrm>
            <a:off x="838200" y="1690688"/>
            <a:ext cx="105156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4679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5C68-7424-4862-80F5-C2058EE91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0489B-3DEF-4225-8C98-84E70779162D}"/>
              </a:ext>
            </a:extLst>
          </p:cNvPr>
          <p:cNvSpPr>
            <a:spLocks noGrp="1"/>
          </p:cNvSpPr>
          <p:nvPr>
            <p:ph sz="half" idx="1"/>
          </p:nvPr>
        </p:nvSpPr>
        <p:spPr>
          <a:xfrm>
            <a:off x="838200" y="1825625"/>
            <a:ext cx="344351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693376-CC84-460C-9E89-91D9EF97A0E8}"/>
              </a:ext>
            </a:extLst>
          </p:cNvPr>
          <p:cNvSpPr>
            <a:spLocks noGrp="1"/>
          </p:cNvSpPr>
          <p:nvPr>
            <p:ph sz="half" idx="2"/>
          </p:nvPr>
        </p:nvSpPr>
        <p:spPr>
          <a:xfrm>
            <a:off x="4430485" y="1825625"/>
            <a:ext cx="332014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0BA437-5CA1-433E-8E08-A8CCBB691ECC}"/>
              </a:ext>
            </a:extLst>
          </p:cNvPr>
          <p:cNvSpPr>
            <a:spLocks noGrp="1"/>
          </p:cNvSpPr>
          <p:nvPr>
            <p:ph type="dt" sz="half" idx="10"/>
          </p:nvPr>
        </p:nvSpPr>
        <p:spPr/>
        <p:txBody>
          <a:bodyPr/>
          <a:lstStyle/>
          <a:p>
            <a:r>
              <a:rPr lang="en-US"/>
              <a:t>July 20, 2018</a:t>
            </a:r>
          </a:p>
        </p:txBody>
      </p:sp>
      <p:sp>
        <p:nvSpPr>
          <p:cNvPr id="6" name="Footer Placeholder 5">
            <a:extLst>
              <a:ext uri="{FF2B5EF4-FFF2-40B4-BE49-F238E27FC236}">
                <a16:creationId xmlns:a16="http://schemas.microsoft.com/office/drawing/2014/main" id="{8AC2D6AF-0528-4BD9-AB90-77F5ADC330F0}"/>
              </a:ext>
            </a:extLst>
          </p:cNvPr>
          <p:cNvSpPr>
            <a:spLocks noGrp="1"/>
          </p:cNvSpPr>
          <p:nvPr>
            <p:ph type="ftr" sz="quarter" idx="11"/>
          </p:nvPr>
        </p:nvSpPr>
        <p:spPr/>
        <p:txBody>
          <a:bodyPr/>
          <a:lstStyle/>
          <a:p>
            <a:r>
              <a:rPr lang="en-US"/>
              <a:t>Presentation to CDA Dental Benefits Task Force</a:t>
            </a:r>
          </a:p>
        </p:txBody>
      </p:sp>
      <p:sp>
        <p:nvSpPr>
          <p:cNvPr id="7" name="Slide Number Placeholder 6">
            <a:extLst>
              <a:ext uri="{FF2B5EF4-FFF2-40B4-BE49-F238E27FC236}">
                <a16:creationId xmlns:a16="http://schemas.microsoft.com/office/drawing/2014/main" id="{D0DCF00E-338C-459D-B13A-854B00280B9F}"/>
              </a:ext>
            </a:extLst>
          </p:cNvPr>
          <p:cNvSpPr>
            <a:spLocks noGrp="1"/>
          </p:cNvSpPr>
          <p:nvPr>
            <p:ph type="sldNum" sz="quarter" idx="12"/>
          </p:nvPr>
        </p:nvSpPr>
        <p:spPr/>
        <p:txBody>
          <a:bodyPr/>
          <a:lstStyle/>
          <a:p>
            <a:fld id="{D5DF2147-0435-4063-8B7D-38EF564E9CF6}" type="slidenum">
              <a:rPr lang="en-US" smtClean="0"/>
              <a:t>‹#›</a:t>
            </a:fld>
            <a:endParaRPr lang="en-US"/>
          </a:p>
        </p:txBody>
      </p:sp>
      <p:sp>
        <p:nvSpPr>
          <p:cNvPr id="8" name="Content Placeholder 3">
            <a:extLst>
              <a:ext uri="{FF2B5EF4-FFF2-40B4-BE49-F238E27FC236}">
                <a16:creationId xmlns:a16="http://schemas.microsoft.com/office/drawing/2014/main" id="{4E9004A7-4D9E-4EC3-B567-B1CA13ACBE1D}"/>
              </a:ext>
            </a:extLst>
          </p:cNvPr>
          <p:cNvSpPr>
            <a:spLocks noGrp="1"/>
          </p:cNvSpPr>
          <p:nvPr>
            <p:ph sz="half" idx="13"/>
          </p:nvPr>
        </p:nvSpPr>
        <p:spPr>
          <a:xfrm>
            <a:off x="7910286" y="1825625"/>
            <a:ext cx="344351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A99E624-029B-4336-812F-57B10C345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1667364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6DA8-84CA-4F50-8BD1-876068A149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89CE26-D916-4931-8935-1F0D2121D7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95FB24C-4A46-414C-9698-3E511FFADA5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0539D-3101-4C12-88C8-E3E38E08F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145FF-E546-4A47-A05A-8D734B619C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8D3A41-ADCE-4AEE-82F9-586726E66326}"/>
              </a:ext>
            </a:extLst>
          </p:cNvPr>
          <p:cNvSpPr>
            <a:spLocks noGrp="1"/>
          </p:cNvSpPr>
          <p:nvPr>
            <p:ph type="dt" sz="half" idx="10"/>
          </p:nvPr>
        </p:nvSpPr>
        <p:spPr/>
        <p:txBody>
          <a:bodyPr/>
          <a:lstStyle/>
          <a:p>
            <a:r>
              <a:rPr lang="en-US"/>
              <a:t>July 20, 2018</a:t>
            </a:r>
          </a:p>
        </p:txBody>
      </p:sp>
      <p:sp>
        <p:nvSpPr>
          <p:cNvPr id="8" name="Footer Placeholder 7">
            <a:extLst>
              <a:ext uri="{FF2B5EF4-FFF2-40B4-BE49-F238E27FC236}">
                <a16:creationId xmlns:a16="http://schemas.microsoft.com/office/drawing/2014/main" id="{3C706B5B-CD63-43A3-AC2A-13ECAA64345F}"/>
              </a:ext>
            </a:extLst>
          </p:cNvPr>
          <p:cNvSpPr>
            <a:spLocks noGrp="1"/>
          </p:cNvSpPr>
          <p:nvPr>
            <p:ph type="ftr" sz="quarter" idx="11"/>
          </p:nvPr>
        </p:nvSpPr>
        <p:spPr/>
        <p:txBody>
          <a:bodyPr/>
          <a:lstStyle/>
          <a:p>
            <a:r>
              <a:rPr lang="en-US"/>
              <a:t>Presentation to CDA Dental Benefits Task Force</a:t>
            </a:r>
          </a:p>
        </p:txBody>
      </p:sp>
      <p:sp>
        <p:nvSpPr>
          <p:cNvPr id="9" name="Slide Number Placeholder 8">
            <a:extLst>
              <a:ext uri="{FF2B5EF4-FFF2-40B4-BE49-F238E27FC236}">
                <a16:creationId xmlns:a16="http://schemas.microsoft.com/office/drawing/2014/main" id="{ED829A7B-53F9-47FD-A7A4-F157372465FE}"/>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10" name="Picture 9">
            <a:extLst>
              <a:ext uri="{FF2B5EF4-FFF2-40B4-BE49-F238E27FC236}">
                <a16:creationId xmlns:a16="http://schemas.microsoft.com/office/drawing/2014/main" id="{ABA5409F-2E68-4465-8AFE-5F7E4BBC03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cxnSp>
        <p:nvCxnSpPr>
          <p:cNvPr id="11" name="Straight Connector 10">
            <a:extLst>
              <a:ext uri="{FF2B5EF4-FFF2-40B4-BE49-F238E27FC236}">
                <a16:creationId xmlns:a16="http://schemas.microsoft.com/office/drawing/2014/main" id="{EAE2C79B-C00A-4737-9DE5-CD2FBD8D84CE}"/>
              </a:ext>
            </a:extLst>
          </p:cNvPr>
          <p:cNvCxnSpPr/>
          <p:nvPr userDrawn="1"/>
        </p:nvCxnSpPr>
        <p:spPr>
          <a:xfrm>
            <a:off x="838200" y="1690688"/>
            <a:ext cx="10515600"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0660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85F09-477B-4B46-B245-9893A3C6F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CBE94-2185-4A68-8192-8F36717ACE62}"/>
              </a:ext>
            </a:extLst>
          </p:cNvPr>
          <p:cNvSpPr>
            <a:spLocks noGrp="1"/>
          </p:cNvSpPr>
          <p:nvPr>
            <p:ph type="dt" sz="half" idx="10"/>
          </p:nvPr>
        </p:nvSpPr>
        <p:spPr/>
        <p:txBody>
          <a:bodyPr/>
          <a:lstStyle/>
          <a:p>
            <a:r>
              <a:rPr lang="en-US"/>
              <a:t>July 20, 2018</a:t>
            </a:r>
          </a:p>
        </p:txBody>
      </p:sp>
      <p:sp>
        <p:nvSpPr>
          <p:cNvPr id="4" name="Footer Placeholder 3">
            <a:extLst>
              <a:ext uri="{FF2B5EF4-FFF2-40B4-BE49-F238E27FC236}">
                <a16:creationId xmlns:a16="http://schemas.microsoft.com/office/drawing/2014/main" id="{889B35A0-9B45-4862-8DEF-5C2EF6527435}"/>
              </a:ext>
            </a:extLst>
          </p:cNvPr>
          <p:cNvSpPr>
            <a:spLocks noGrp="1"/>
          </p:cNvSpPr>
          <p:nvPr>
            <p:ph type="ftr" sz="quarter" idx="11"/>
          </p:nvPr>
        </p:nvSpPr>
        <p:spPr/>
        <p:txBody>
          <a:bodyPr/>
          <a:lstStyle/>
          <a:p>
            <a:r>
              <a:rPr lang="en-US"/>
              <a:t>Presentation to CDA Dental Benefits Task Force</a:t>
            </a:r>
          </a:p>
        </p:txBody>
      </p:sp>
      <p:sp>
        <p:nvSpPr>
          <p:cNvPr id="5" name="Slide Number Placeholder 4">
            <a:extLst>
              <a:ext uri="{FF2B5EF4-FFF2-40B4-BE49-F238E27FC236}">
                <a16:creationId xmlns:a16="http://schemas.microsoft.com/office/drawing/2014/main" id="{282B551E-BA6F-4982-A60E-CF00ECB75D5B}"/>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6" name="Picture 5">
            <a:extLst>
              <a:ext uri="{FF2B5EF4-FFF2-40B4-BE49-F238E27FC236}">
                <a16:creationId xmlns:a16="http://schemas.microsoft.com/office/drawing/2014/main" id="{1BFBAEBD-1C8D-4C23-8FEE-A111E82AC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3688947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6D6799-7114-4162-A01E-286371548AF6}"/>
              </a:ext>
            </a:extLst>
          </p:cNvPr>
          <p:cNvSpPr>
            <a:spLocks noGrp="1"/>
          </p:cNvSpPr>
          <p:nvPr>
            <p:ph type="dt" sz="half" idx="10"/>
          </p:nvPr>
        </p:nvSpPr>
        <p:spPr/>
        <p:txBody>
          <a:bodyPr/>
          <a:lstStyle/>
          <a:p>
            <a:r>
              <a:rPr lang="en-US"/>
              <a:t>July 20, 2018</a:t>
            </a:r>
          </a:p>
        </p:txBody>
      </p:sp>
      <p:sp>
        <p:nvSpPr>
          <p:cNvPr id="3" name="Footer Placeholder 2">
            <a:extLst>
              <a:ext uri="{FF2B5EF4-FFF2-40B4-BE49-F238E27FC236}">
                <a16:creationId xmlns:a16="http://schemas.microsoft.com/office/drawing/2014/main" id="{5908994E-4F08-45CC-A108-737DAC686F5F}"/>
              </a:ext>
            </a:extLst>
          </p:cNvPr>
          <p:cNvSpPr>
            <a:spLocks noGrp="1"/>
          </p:cNvSpPr>
          <p:nvPr>
            <p:ph type="ftr" sz="quarter" idx="11"/>
          </p:nvPr>
        </p:nvSpPr>
        <p:spPr/>
        <p:txBody>
          <a:bodyPr/>
          <a:lstStyle/>
          <a:p>
            <a:r>
              <a:rPr lang="en-US"/>
              <a:t>Presentation to CDA Dental Benefits Task Force</a:t>
            </a:r>
          </a:p>
        </p:txBody>
      </p:sp>
      <p:sp>
        <p:nvSpPr>
          <p:cNvPr id="4" name="Slide Number Placeholder 3">
            <a:extLst>
              <a:ext uri="{FF2B5EF4-FFF2-40B4-BE49-F238E27FC236}">
                <a16:creationId xmlns:a16="http://schemas.microsoft.com/office/drawing/2014/main" id="{AF269281-8F8B-4323-8064-3B43954E3651}"/>
              </a:ext>
            </a:extLst>
          </p:cNvPr>
          <p:cNvSpPr>
            <a:spLocks noGrp="1"/>
          </p:cNvSpPr>
          <p:nvPr>
            <p:ph type="sldNum" sz="quarter" idx="12"/>
          </p:nvPr>
        </p:nvSpPr>
        <p:spPr/>
        <p:txBody>
          <a:bodyPr/>
          <a:lstStyle/>
          <a:p>
            <a:fld id="{D5DF2147-0435-4063-8B7D-38EF564E9CF6}" type="slidenum">
              <a:rPr lang="en-US" smtClean="0"/>
              <a:t>‹#›</a:t>
            </a:fld>
            <a:endParaRPr lang="en-US"/>
          </a:p>
        </p:txBody>
      </p:sp>
      <p:pic>
        <p:nvPicPr>
          <p:cNvPr id="5" name="Picture 4">
            <a:extLst>
              <a:ext uri="{FF2B5EF4-FFF2-40B4-BE49-F238E27FC236}">
                <a16:creationId xmlns:a16="http://schemas.microsoft.com/office/drawing/2014/main" id="{CE8FD906-4B5C-4387-A910-A6C7A008F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4968" y="0"/>
            <a:ext cx="2180375" cy="904268"/>
          </a:xfrm>
          <a:prstGeom prst="rect">
            <a:avLst/>
          </a:prstGeom>
        </p:spPr>
      </p:pic>
    </p:spTree>
    <p:extLst>
      <p:ext uri="{BB962C8B-B14F-4D97-AF65-F5344CB8AC3E}">
        <p14:creationId xmlns:p14="http://schemas.microsoft.com/office/powerpoint/2010/main" val="295277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F956-62BC-4B12-AD01-5A0728049F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E27609-30BC-4900-A205-334CBFD62690}"/>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4" name="Footer Placeholder 3">
            <a:extLst>
              <a:ext uri="{FF2B5EF4-FFF2-40B4-BE49-F238E27FC236}">
                <a16:creationId xmlns:a16="http://schemas.microsoft.com/office/drawing/2014/main" id="{4F0BB897-0570-4B0F-906D-D669682470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8479BA-6DA2-4043-880A-F41556C5A29B}"/>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38390672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295D7-444D-43EC-91FF-48C25A1C4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EA741-8279-4B3D-8867-5644EE245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A27-C309-4E05-B669-E03AE48263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5A5A00-9896-4083-8D2D-07908FF6395F}"/>
              </a:ext>
            </a:extLst>
          </p:cNvPr>
          <p:cNvSpPr>
            <a:spLocks noGrp="1"/>
          </p:cNvSpPr>
          <p:nvPr>
            <p:ph type="dt" sz="half" idx="10"/>
          </p:nvPr>
        </p:nvSpPr>
        <p:spPr/>
        <p:txBody>
          <a:bodyPr/>
          <a:lstStyle/>
          <a:p>
            <a:r>
              <a:rPr lang="en-US"/>
              <a:t>July 20, 2018</a:t>
            </a:r>
          </a:p>
        </p:txBody>
      </p:sp>
      <p:sp>
        <p:nvSpPr>
          <p:cNvPr id="6" name="Footer Placeholder 5">
            <a:extLst>
              <a:ext uri="{FF2B5EF4-FFF2-40B4-BE49-F238E27FC236}">
                <a16:creationId xmlns:a16="http://schemas.microsoft.com/office/drawing/2014/main" id="{B34FAA54-F834-4DE3-9976-84635184288A}"/>
              </a:ext>
            </a:extLst>
          </p:cNvPr>
          <p:cNvSpPr>
            <a:spLocks noGrp="1"/>
          </p:cNvSpPr>
          <p:nvPr>
            <p:ph type="ftr" sz="quarter" idx="11"/>
          </p:nvPr>
        </p:nvSpPr>
        <p:spPr/>
        <p:txBody>
          <a:bodyPr/>
          <a:lstStyle/>
          <a:p>
            <a:r>
              <a:rPr lang="en-US"/>
              <a:t>Presentation to CDA Dental Benefits Task Force</a:t>
            </a:r>
          </a:p>
        </p:txBody>
      </p:sp>
      <p:sp>
        <p:nvSpPr>
          <p:cNvPr id="7" name="Slide Number Placeholder 6">
            <a:extLst>
              <a:ext uri="{FF2B5EF4-FFF2-40B4-BE49-F238E27FC236}">
                <a16:creationId xmlns:a16="http://schemas.microsoft.com/office/drawing/2014/main" id="{08D92294-A583-42F0-B011-09E56E36ABA4}"/>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40046799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0476-690B-4E46-9C09-8FA8715460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C1562D-521F-43EE-A833-6829605F5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20F40-6CEA-41ED-B91A-F0349D6EDF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FF20BD-1F75-42B4-BA95-24F638D8CDCA}"/>
              </a:ext>
            </a:extLst>
          </p:cNvPr>
          <p:cNvSpPr>
            <a:spLocks noGrp="1"/>
          </p:cNvSpPr>
          <p:nvPr>
            <p:ph type="dt" sz="half" idx="10"/>
          </p:nvPr>
        </p:nvSpPr>
        <p:spPr/>
        <p:txBody>
          <a:bodyPr/>
          <a:lstStyle/>
          <a:p>
            <a:r>
              <a:rPr lang="en-US"/>
              <a:t>July 20, 2018</a:t>
            </a:r>
          </a:p>
        </p:txBody>
      </p:sp>
      <p:sp>
        <p:nvSpPr>
          <p:cNvPr id="6" name="Footer Placeholder 5">
            <a:extLst>
              <a:ext uri="{FF2B5EF4-FFF2-40B4-BE49-F238E27FC236}">
                <a16:creationId xmlns:a16="http://schemas.microsoft.com/office/drawing/2014/main" id="{DA225C9A-CCB8-4D76-B183-2DBBF50D2247}"/>
              </a:ext>
            </a:extLst>
          </p:cNvPr>
          <p:cNvSpPr>
            <a:spLocks noGrp="1"/>
          </p:cNvSpPr>
          <p:nvPr>
            <p:ph type="ftr" sz="quarter" idx="11"/>
          </p:nvPr>
        </p:nvSpPr>
        <p:spPr/>
        <p:txBody>
          <a:bodyPr/>
          <a:lstStyle/>
          <a:p>
            <a:r>
              <a:rPr lang="en-US"/>
              <a:t>Presentation to CDA Dental Benefits Task Force</a:t>
            </a:r>
          </a:p>
        </p:txBody>
      </p:sp>
      <p:sp>
        <p:nvSpPr>
          <p:cNvPr id="7" name="Slide Number Placeholder 6">
            <a:extLst>
              <a:ext uri="{FF2B5EF4-FFF2-40B4-BE49-F238E27FC236}">
                <a16:creationId xmlns:a16="http://schemas.microsoft.com/office/drawing/2014/main" id="{DD4DF1B7-5F17-4078-9427-F93BB38C7C72}"/>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2925440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05DF-70E8-48FD-8DC9-BA813343F7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FA3D24-02AE-4C61-9C0E-B6FE391B59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2FB6C-4F9E-49C0-A8AD-35F68F21B08F}"/>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6CD2B90E-AD82-475B-8095-41D9A48E7651}"/>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1B1CF5AB-3A0D-4513-AF3F-18312D36573B}"/>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10572604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4730B8-6B9C-4ABC-B090-6D40F6B11E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157549-1227-4D66-BF54-246C79D019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DB08-6B0A-45AE-A042-F6B4C55FFCD5}"/>
              </a:ext>
            </a:extLst>
          </p:cNvPr>
          <p:cNvSpPr>
            <a:spLocks noGrp="1"/>
          </p:cNvSpPr>
          <p:nvPr>
            <p:ph type="dt" sz="half" idx="10"/>
          </p:nvPr>
        </p:nvSpPr>
        <p:spPr/>
        <p:txBody>
          <a:bodyPr/>
          <a:lstStyle/>
          <a:p>
            <a:r>
              <a:rPr lang="en-US"/>
              <a:t>July 20, 2018</a:t>
            </a:r>
          </a:p>
        </p:txBody>
      </p:sp>
      <p:sp>
        <p:nvSpPr>
          <p:cNvPr id="5" name="Footer Placeholder 4">
            <a:extLst>
              <a:ext uri="{FF2B5EF4-FFF2-40B4-BE49-F238E27FC236}">
                <a16:creationId xmlns:a16="http://schemas.microsoft.com/office/drawing/2014/main" id="{A6B7F38C-6BCB-427E-8D09-BB35F492F0E8}"/>
              </a:ext>
            </a:extLst>
          </p:cNvPr>
          <p:cNvSpPr>
            <a:spLocks noGrp="1"/>
          </p:cNvSpPr>
          <p:nvPr>
            <p:ph type="ftr" sz="quarter" idx="11"/>
          </p:nvPr>
        </p:nvSpPr>
        <p:spPr/>
        <p:txBody>
          <a:bodyPr/>
          <a:lstStyle/>
          <a:p>
            <a:r>
              <a:rPr lang="en-US"/>
              <a:t>Presentation to CDA Dental Benefits Task Force</a:t>
            </a:r>
          </a:p>
        </p:txBody>
      </p:sp>
      <p:sp>
        <p:nvSpPr>
          <p:cNvPr id="6" name="Slide Number Placeholder 5">
            <a:extLst>
              <a:ext uri="{FF2B5EF4-FFF2-40B4-BE49-F238E27FC236}">
                <a16:creationId xmlns:a16="http://schemas.microsoft.com/office/drawing/2014/main" id="{B409EFE0-C7EF-4106-BCCA-87B0E6C5119D}"/>
              </a:ext>
            </a:extLst>
          </p:cNvPr>
          <p:cNvSpPr>
            <a:spLocks noGrp="1"/>
          </p:cNvSpPr>
          <p:nvPr>
            <p:ph type="sldNum" sz="quarter" idx="12"/>
          </p:nvPr>
        </p:nvSpPr>
        <p:spPr/>
        <p:txBody>
          <a:bodyPr/>
          <a:lstStyle/>
          <a:p>
            <a:fld id="{D5DF2147-0435-4063-8B7D-38EF564E9CF6}" type="slidenum">
              <a:rPr lang="en-US" smtClean="0"/>
              <a:t>‹#›</a:t>
            </a:fld>
            <a:endParaRPr lang="en-US"/>
          </a:p>
        </p:txBody>
      </p:sp>
    </p:spTree>
    <p:extLst>
      <p:ext uri="{BB962C8B-B14F-4D97-AF65-F5344CB8AC3E}">
        <p14:creationId xmlns:p14="http://schemas.microsoft.com/office/powerpoint/2010/main" val="38103974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Slide Number Placeholder 3"/>
          <p:cNvSpPr txBox="1">
            <a:spLocks/>
          </p:cNvSpPr>
          <p:nvPr userDrawn="1"/>
        </p:nvSpPr>
        <p:spPr>
          <a:xfrm>
            <a:off x="11049003" y="6401402"/>
            <a:ext cx="681181" cy="322169"/>
          </a:xfrm>
          <a:prstGeom prst="rect">
            <a:avLst/>
          </a:prstGeom>
        </p:spPr>
        <p:txBody>
          <a:bodyPr vert="horz" lIns="97252" tIns="48623" rIns="97252" bIns="48623" rtlCol="0" anchor="ctr"/>
          <a:lstStyle>
            <a:lvl1pPr defTabSz="914293">
              <a:defRPr/>
            </a:lvl1pPr>
          </a:lstStyle>
          <a:p>
            <a:pPr algn="r" defTabSz="972232">
              <a:defRPr/>
            </a:pPr>
            <a:fld id="{A2415724-0EB1-465B-95F5-2FFA381427D7}" type="slidenum">
              <a:rPr lang="en-US" sz="1333" smtClean="0">
                <a:solidFill>
                  <a:prstClr val="black">
                    <a:tint val="75000"/>
                  </a:prstClr>
                </a:solidFill>
              </a:rPr>
              <a:pPr algn="r" defTabSz="972232">
                <a:defRPr/>
              </a:pPr>
              <a:t>‹#›</a:t>
            </a:fld>
            <a:endParaRPr lang="en-US" sz="1333" dirty="0">
              <a:solidFill>
                <a:prstClr val="black">
                  <a:tint val="75000"/>
                </a:prstClr>
              </a:solidFill>
            </a:endParaRPr>
          </a:p>
        </p:txBody>
      </p:sp>
    </p:spTree>
    <p:extLst>
      <p:ext uri="{BB962C8B-B14F-4D97-AF65-F5344CB8AC3E}">
        <p14:creationId xmlns:p14="http://schemas.microsoft.com/office/powerpoint/2010/main" val="9085593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5"/>
            <a:ext cx="2844800" cy="365125"/>
          </a:xfrm>
        </p:spPr>
        <p:txBody>
          <a:bodyPr/>
          <a:lstStyle/>
          <a:p>
            <a:fld id="{C5C2A106-5B19-465F-A936-706E61CF0D71}" type="datetimeFigureOut">
              <a:rPr lang="en-US" smtClean="0"/>
              <a:t>5/31/2019</a:t>
            </a:fld>
            <a:endParaRPr lang="en-US" dirty="0"/>
          </a:p>
        </p:txBody>
      </p:sp>
      <p:sp>
        <p:nvSpPr>
          <p:cNvPr id="5" name="Slide Number Placeholder 4"/>
          <p:cNvSpPr>
            <a:spLocks noGrp="1"/>
          </p:cNvSpPr>
          <p:nvPr>
            <p:ph type="sldNum" sz="quarter" idx="12"/>
          </p:nvPr>
        </p:nvSpPr>
        <p:spPr>
          <a:xfrm>
            <a:off x="6096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2" y="5257800"/>
            <a:ext cx="3072921" cy="1600200"/>
          </a:xfrm>
          <a:prstGeom prst="rect">
            <a:avLst/>
          </a:prstGeom>
        </p:spPr>
      </p:pic>
    </p:spTree>
    <p:extLst>
      <p:ext uri="{BB962C8B-B14F-4D97-AF65-F5344CB8AC3E}">
        <p14:creationId xmlns:p14="http://schemas.microsoft.com/office/powerpoint/2010/main" val="217759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00901"/>
            <a:ext cx="10850993"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dirty="0"/>
              <a:t>Click to edit Master </a:t>
            </a:r>
            <a:br>
              <a:rPr lang="en-US" dirty="0"/>
            </a:br>
            <a:r>
              <a:rPr lang="en-US" dirty="0"/>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dirty="0"/>
          </a:p>
        </p:txBody>
      </p:sp>
      <p:sp>
        <p:nvSpPr>
          <p:cNvPr id="8" name="Text Placeholder 7"/>
          <p:cNvSpPr>
            <a:spLocks noGrp="1"/>
          </p:cNvSpPr>
          <p:nvPr>
            <p:ph type="body" sz="quarter" idx="13" hasCustomPrompt="1"/>
          </p:nvPr>
        </p:nvSpPr>
        <p:spPr>
          <a:xfrm>
            <a:off x="606138" y="971356"/>
            <a:ext cx="10865501" cy="378199"/>
          </a:xfrm>
          <a:prstGeom prst="rect">
            <a:avLst/>
          </a:prstGeom>
        </p:spPr>
        <p:txBody>
          <a:bodyPr lIns="82058" tIns="41029" rIns="82058" bIns="41029"/>
          <a:lstStyle>
            <a:lvl1pPr marL="0" indent="0">
              <a:buNone/>
              <a:defRPr sz="1800" cap="all" spc="0">
                <a:latin typeface="Arial" pitchFamily="34" charset="0"/>
                <a:cs typeface="Arial" pitchFamily="34" charset="0"/>
              </a:defRPr>
            </a:lvl1pPr>
          </a:lstStyle>
          <a:p>
            <a:pPr lvl="0"/>
            <a:r>
              <a:rPr lang="en-US" dirty="0"/>
              <a:t>CLICK TO EDIT SUBTITLE</a:t>
            </a:r>
          </a:p>
        </p:txBody>
      </p:sp>
      <p:sp>
        <p:nvSpPr>
          <p:cNvPr id="7" name="Content Placeholder 8"/>
          <p:cNvSpPr>
            <a:spLocks noGrp="1"/>
          </p:cNvSpPr>
          <p:nvPr>
            <p:ph sz="quarter" idx="15" hasCustomPrompt="1"/>
          </p:nvPr>
        </p:nvSpPr>
        <p:spPr>
          <a:xfrm>
            <a:off x="650141" y="5817536"/>
            <a:ext cx="8497169" cy="583265"/>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dirty="0"/>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dirty="0"/>
          </a:p>
        </p:txBody>
      </p:sp>
      <p:sp>
        <p:nvSpPr>
          <p:cNvPr id="12" name="Content Placeholder 8"/>
          <p:cNvSpPr>
            <a:spLocks noGrp="1"/>
          </p:cNvSpPr>
          <p:nvPr>
            <p:ph sz="quarter" idx="14"/>
          </p:nvPr>
        </p:nvSpPr>
        <p:spPr>
          <a:xfrm>
            <a:off x="613835" y="1466187"/>
            <a:ext cx="10876997" cy="43513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3762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Date Placeholder 1"/>
          <p:cNvSpPr>
            <a:spLocks noGrp="1"/>
          </p:cNvSpPr>
          <p:nvPr>
            <p:ph type="dt" sz="half" idx="10"/>
          </p:nvPr>
        </p:nvSpPr>
        <p:spPr>
          <a:xfrm>
            <a:off x="8128000" y="6400807"/>
            <a:ext cx="2844800" cy="365125"/>
          </a:xfrm>
        </p:spPr>
        <p:txBody>
          <a:bodyPr/>
          <a:lstStyle/>
          <a:p>
            <a:fld id="{F80E403A-D8F7-4686-9C00-7D47ED35D96B}" type="datetime1">
              <a:rPr lang="en-US" smtClean="0"/>
              <a:t>5/31/2019</a:t>
            </a:fld>
            <a:endParaRPr lang="en-US" dirty="0"/>
          </a:p>
        </p:txBody>
      </p:sp>
      <p:sp>
        <p:nvSpPr>
          <p:cNvPr id="4" name="Slide Number Placeholder 3"/>
          <p:cNvSpPr>
            <a:spLocks noGrp="1"/>
          </p:cNvSpPr>
          <p:nvPr>
            <p:ph type="sldNum" sz="quarter" idx="12"/>
          </p:nvPr>
        </p:nvSpPr>
        <p:spPr>
          <a:xfrm>
            <a:off x="508000" y="6324607"/>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4" y="5054862"/>
            <a:ext cx="3462631" cy="1803138"/>
          </a:xfrm>
          <a:prstGeom prst="rect">
            <a:avLst/>
          </a:prstGeom>
        </p:spPr>
      </p:pic>
    </p:spTree>
    <p:extLst>
      <p:ext uri="{BB962C8B-B14F-4D97-AF65-F5344CB8AC3E}">
        <p14:creationId xmlns:p14="http://schemas.microsoft.com/office/powerpoint/2010/main" val="2655800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43940"/>
          </a:xfrm>
          <a:prstGeom prst="rect">
            <a:avLst/>
          </a:prstGeom>
        </p:spPr>
        <p:txBody>
          <a:bodyPr lIns="90567" tIns="45277" rIns="90567" bIns="45277"/>
          <a:lstStyle>
            <a:lvl1pPr algn="l">
              <a:defRPr sz="2206">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274865"/>
            <a:ext cx="10972800" cy="4525963"/>
          </a:xfrm>
          <a:prstGeom prst="rect">
            <a:avLst/>
          </a:prstGeom>
        </p:spPr>
        <p:txBody>
          <a:bodyPr lIns="90567" tIns="45277" rIns="90567" bIns="45277"/>
          <a:lstStyle>
            <a:lvl1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1pPr>
            <a:lvl2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2pPr>
            <a:lvl3pPr marL="404996" indent="-208040" algn="l" defTabSz="445067" rtl="0" eaLnBrk="1" latinLnBrk="0" hangingPunct="1">
              <a:lnSpc>
                <a:spcPct val="150000"/>
              </a:lnSpc>
              <a:buClr>
                <a:srgbClr val="00A9F6"/>
              </a:buClr>
              <a:buSzPct val="100000"/>
              <a:buFont typeface="Arial" pitchFamily="34" charset="0"/>
              <a:buChar char="●"/>
              <a:defRPr lang="en-US" sz="1235" kern="1200" dirty="0" smtClean="0">
                <a:solidFill>
                  <a:schemeClr val="tx1"/>
                </a:solidFill>
                <a:latin typeface="Arial" pitchFamily="34" charset="0"/>
                <a:ea typeface="+mn-ea"/>
                <a:cs typeface="Arial" pitchFamily="34" charset="0"/>
              </a:defRPr>
            </a:lvl3pPr>
            <a:lvl4pPr marL="890639" indent="7004" algn="l" defTabSz="445067" rtl="0" eaLnBrk="1" latinLnBrk="0" hangingPunct="1">
              <a:lnSpc>
                <a:spcPct val="150000"/>
              </a:lnSpc>
              <a:buClr>
                <a:srgbClr val="00A9F6"/>
              </a:buClr>
              <a:buSzPct val="100000"/>
              <a:buFont typeface="Arial" pitchFamily="34" charset="0"/>
              <a:buChar char="−"/>
              <a:defRPr lang="en-US" sz="1235" kern="1200" baseline="0" dirty="0" smtClean="0">
                <a:solidFill>
                  <a:schemeClr val="tx1"/>
                </a:solidFill>
                <a:latin typeface="Arial" pitchFamily="34" charset="0"/>
                <a:ea typeface="+mn-ea"/>
                <a:cs typeface="Arial" pitchFamily="34" charset="0"/>
              </a:defRPr>
            </a:lvl4pPr>
            <a:lvl5pPr marL="404996" indent="-208040" algn="l" defTabSz="445067" rtl="0" eaLnBrk="1" latinLnBrk="0" hangingPunct="1">
              <a:lnSpc>
                <a:spcPct val="150000"/>
              </a:lnSpc>
              <a:buClr>
                <a:srgbClr val="00A9F6"/>
              </a:buClr>
              <a:buSzPct val="100000"/>
              <a:buFont typeface="Arial" pitchFamily="34" charset="0"/>
              <a:buChar char="●"/>
              <a:defRPr lang="en-US" sz="1235" kern="1200" dirty="0">
                <a:solidFill>
                  <a:schemeClr val="tx1"/>
                </a:solidFill>
                <a:latin typeface="Arial" pitchFamily="34" charset="0"/>
                <a:ea typeface="+mn-ea"/>
                <a:cs typeface="Arial" pitchFamily="34" charset="0"/>
              </a:defRPr>
            </a:lvl5pPr>
            <a:lvl6pPr marL="941656" indent="-299701">
              <a:defRPr/>
            </a:lvl6pPr>
          </a:lstStyle>
          <a:p>
            <a:pPr lvl="0"/>
            <a:r>
              <a:rPr lang="en-US" dirty="0"/>
              <a:t>Click to edit Master text styles</a:t>
            </a:r>
          </a:p>
          <a:p>
            <a:pPr marL="891722" lvl="1" indent="-249704" algn="l" defTabSz="445067" rtl="0" eaLnBrk="1" latinLnBrk="0" hangingPunct="1">
              <a:lnSpc>
                <a:spcPct val="150000"/>
              </a:lnSpc>
              <a:buClr>
                <a:srgbClr val="00A9F6"/>
              </a:buClr>
              <a:buSzPct val="100000"/>
              <a:buFont typeface="Courier New" pitchFamily="49" charset="0"/>
              <a:buChar char="o"/>
            </a:pPr>
            <a:r>
              <a:rPr lang="en-US" dirty="0"/>
              <a:t>Second level</a:t>
            </a:r>
          </a:p>
          <a:p>
            <a:pPr marL="1377358" lvl="3" indent="-249704" algn="l" defTabSz="445067" rtl="0" eaLnBrk="1" latinLnBrk="0" hangingPunct="1">
              <a:lnSpc>
                <a:spcPct val="150000"/>
              </a:lnSpc>
              <a:buClr>
                <a:srgbClr val="00A9F6"/>
              </a:buClr>
              <a:buSzPct val="100000"/>
              <a:buFont typeface="Courier New" pitchFamily="49" charset="0"/>
              <a:buChar char="o"/>
            </a:pPr>
            <a:r>
              <a:rPr lang="en-US" dirty="0"/>
              <a:t>Third level</a:t>
            </a:r>
          </a:p>
        </p:txBody>
      </p:sp>
      <p:sp>
        <p:nvSpPr>
          <p:cNvPr id="4" name="Date Placeholder 3"/>
          <p:cNvSpPr>
            <a:spLocks noGrp="1"/>
          </p:cNvSpPr>
          <p:nvPr>
            <p:ph type="dt" sz="half" idx="10"/>
          </p:nvPr>
        </p:nvSpPr>
        <p:spPr>
          <a:xfrm>
            <a:off x="609600" y="6356351"/>
            <a:ext cx="2844800" cy="365125"/>
          </a:xfrm>
          <a:prstGeom prst="rect">
            <a:avLst/>
          </a:prstGeom>
        </p:spPr>
        <p:txBody>
          <a:bodyPr lIns="90567" tIns="45277" rIns="90567" bIns="45277"/>
          <a:lstStyle/>
          <a:p>
            <a:pPr defTabSz="445067"/>
            <a:fld id="{FA73D24D-881D-094F-B4E2-62CEB625EE55}" type="datetime1">
              <a:rPr lang="en-US" smtClean="0">
                <a:solidFill>
                  <a:srgbClr val="000000"/>
                </a:solidFill>
              </a:rPr>
              <a:pPr defTabSz="445067"/>
              <a:t>5/31/2019</a:t>
            </a:fld>
            <a:endParaRPr lang="en-U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lIns="90567" tIns="45277" rIns="90567" bIns="45277"/>
          <a:lstStyle/>
          <a:p>
            <a:pPr defTabSz="445067"/>
            <a:endParaRPr lang="en-US" dirty="0">
              <a:solidFill>
                <a:srgbClr val="000000"/>
              </a:solidFill>
            </a:endParaRPr>
          </a:p>
        </p:txBody>
      </p:sp>
      <p:sp>
        <p:nvSpPr>
          <p:cNvPr id="6" name="Slide Number Placeholder 5"/>
          <p:cNvSpPr>
            <a:spLocks noGrp="1"/>
          </p:cNvSpPr>
          <p:nvPr>
            <p:ph type="sldNum" sz="quarter" idx="12"/>
          </p:nvPr>
        </p:nvSpPr>
        <p:spPr/>
        <p:txBody>
          <a:bodyPr/>
          <a:lstStyle/>
          <a:p>
            <a:fld id="{1046E0F0-A629-AF47-82DD-3B28C859BC11}" type="slidenum">
              <a:rPr lang="en-US" smtClean="0">
                <a:solidFill>
                  <a:srgbClr val="FFFFFF">
                    <a:lumMod val="50000"/>
                  </a:srgbClr>
                </a:solidFill>
              </a:rPr>
              <a:pPr/>
              <a:t>‹#›</a:t>
            </a:fld>
            <a:endParaRPr lang="en-US" dirty="0">
              <a:solidFill>
                <a:srgbClr val="FFFFFF">
                  <a:lumMod val="50000"/>
                </a:srgbClr>
              </a:solidFill>
            </a:endParaRPr>
          </a:p>
        </p:txBody>
      </p:sp>
      <p:sp>
        <p:nvSpPr>
          <p:cNvPr id="8" name="Text Placeholder 7"/>
          <p:cNvSpPr>
            <a:spLocks noGrp="1"/>
          </p:cNvSpPr>
          <p:nvPr>
            <p:ph type="body" sz="quarter" idx="13" hasCustomPrompt="1"/>
          </p:nvPr>
        </p:nvSpPr>
        <p:spPr>
          <a:xfrm>
            <a:off x="606138" y="911714"/>
            <a:ext cx="10997045" cy="378199"/>
          </a:xfrm>
          <a:prstGeom prst="rect">
            <a:avLst/>
          </a:prstGeom>
        </p:spPr>
        <p:txBody>
          <a:bodyPr lIns="90587" tIns="45288" rIns="90587" bIns="45288"/>
          <a:lstStyle>
            <a:lvl1pPr marL="0" indent="0">
              <a:buNone/>
              <a:defRPr sz="1412">
                <a:latin typeface="Arial" pitchFamily="34" charset="0"/>
                <a:cs typeface="Arial" pitchFamily="34" charset="0"/>
              </a:defRPr>
            </a:lvl1pPr>
          </a:lstStyle>
          <a:p>
            <a:pPr lvl="0"/>
            <a:r>
              <a:rPr lang="en-US" dirty="0"/>
              <a:t>CLICK TO EDIT SUBTITLE</a:t>
            </a:r>
          </a:p>
        </p:txBody>
      </p:sp>
    </p:spTree>
    <p:extLst>
      <p:ext uri="{BB962C8B-B14F-4D97-AF65-F5344CB8AC3E}">
        <p14:creationId xmlns:p14="http://schemas.microsoft.com/office/powerpoint/2010/main" val="7248172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10" name="Rectangle 9"/>
          <p:cNvSpPr/>
          <p:nvPr userDrawn="1"/>
        </p:nvSpPr>
        <p:spPr>
          <a:xfrm>
            <a:off x="0" y="-76200"/>
            <a:ext cx="12293600" cy="914400"/>
          </a:xfrm>
          <a:prstGeom prst="rect">
            <a:avLst/>
          </a:prstGeom>
          <a:solidFill>
            <a:srgbClr val="F9A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Date Placeholder 1"/>
          <p:cNvSpPr>
            <a:spLocks noGrp="1"/>
          </p:cNvSpPr>
          <p:nvPr>
            <p:ph type="dt" sz="half" idx="10"/>
          </p:nvPr>
        </p:nvSpPr>
        <p:spPr>
          <a:xfrm>
            <a:off x="8128000" y="6400805"/>
            <a:ext cx="2844800" cy="365125"/>
          </a:xfrm>
        </p:spPr>
        <p:txBody>
          <a:bodyPr/>
          <a:lstStyle/>
          <a:p>
            <a:fld id="{F80E403A-D8F7-4686-9C00-7D47ED35D96B}" type="datetime1">
              <a:rPr lang="en-US" smtClean="0"/>
              <a:t>5/31/2019</a:t>
            </a:fld>
            <a:endParaRPr lang="en-US" dirty="0"/>
          </a:p>
        </p:txBody>
      </p:sp>
      <p:sp>
        <p:nvSpPr>
          <p:cNvPr id="4" name="Slide Number Placeholder 3"/>
          <p:cNvSpPr>
            <a:spLocks noGrp="1"/>
          </p:cNvSpPr>
          <p:nvPr>
            <p:ph type="sldNum" sz="quarter" idx="12"/>
          </p:nvPr>
        </p:nvSpPr>
        <p:spPr>
          <a:xfrm>
            <a:off x="508000" y="6324605"/>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p:nvPr>
        </p:nvSpPr>
        <p:spPr>
          <a:xfrm>
            <a:off x="508000" y="1524000"/>
            <a:ext cx="11379200" cy="4876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37618"/>
            <a:ext cx="11074400" cy="952018"/>
          </a:xfrm>
        </p:spPr>
        <p:txBody>
          <a:bodyPr/>
          <a:lstStyle>
            <a:lvl1pPr algn="l">
              <a:defRPr>
                <a:solidFill>
                  <a:schemeClr val="bg1"/>
                </a:solidFill>
              </a:defRPr>
            </a:lvl1pPr>
          </a:lstStyle>
          <a:p>
            <a:r>
              <a:rPr lang="en-US" dirty="0"/>
              <a:t>Click to edit Master title style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29373" y="5054862"/>
            <a:ext cx="3462631" cy="1803138"/>
          </a:xfrm>
          <a:prstGeom prst="rect">
            <a:avLst/>
          </a:prstGeom>
        </p:spPr>
      </p:pic>
    </p:spTree>
    <p:extLst>
      <p:ext uri="{BB962C8B-B14F-4D97-AF65-F5344CB8AC3E}">
        <p14:creationId xmlns:p14="http://schemas.microsoft.com/office/powerpoint/2010/main" val="168183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5719A2-F81B-4FED-8150-3BE0DD9A4CB7}"/>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3" name="Footer Placeholder 2">
            <a:extLst>
              <a:ext uri="{FF2B5EF4-FFF2-40B4-BE49-F238E27FC236}">
                <a16:creationId xmlns:a16="http://schemas.microsoft.com/office/drawing/2014/main" id="{D1F8ADCA-A2E4-46AC-B8B5-DD926084EC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CAEBD4-D99E-4E64-9D0C-1A2782C4C158}"/>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13591344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566400" cy="1143000"/>
          </a:xfrm>
        </p:spPr>
        <p:txBody>
          <a:bodyPr/>
          <a:lstStyle/>
          <a:p>
            <a:r>
              <a:rPr lang="en-US" dirty="0"/>
              <a:t>Click to edit Master title style</a:t>
            </a:r>
          </a:p>
        </p:txBody>
      </p:sp>
      <p:sp>
        <p:nvSpPr>
          <p:cNvPr id="3" name="Date Placeholder 2"/>
          <p:cNvSpPr>
            <a:spLocks noGrp="1"/>
          </p:cNvSpPr>
          <p:nvPr>
            <p:ph type="dt" sz="half" idx="10"/>
          </p:nvPr>
        </p:nvSpPr>
        <p:spPr>
          <a:xfrm>
            <a:off x="8128000" y="6400801"/>
            <a:ext cx="2844800" cy="365125"/>
          </a:xfrm>
        </p:spPr>
        <p:txBody>
          <a:bodyPr/>
          <a:lstStyle/>
          <a:p>
            <a:fld id="{C5C2A106-5B19-465F-A936-706E61CF0D71}" type="datetimeFigureOut">
              <a:rPr lang="en-US" smtClean="0"/>
              <a:t>5/31/2019</a:t>
            </a:fld>
            <a:endParaRPr lang="en-US" dirty="0"/>
          </a:p>
        </p:txBody>
      </p:sp>
      <p:sp>
        <p:nvSpPr>
          <p:cNvPr id="5" name="Slide Number Placeholder 4"/>
          <p:cNvSpPr>
            <a:spLocks noGrp="1"/>
          </p:cNvSpPr>
          <p:nvPr>
            <p:ph type="sldNum" sz="quarter" idx="12"/>
          </p:nvPr>
        </p:nvSpPr>
        <p:spPr>
          <a:xfrm>
            <a:off x="609600" y="6324601"/>
            <a:ext cx="2844800" cy="365125"/>
          </a:xfrm>
        </p:spPr>
        <p:txBody>
          <a:bodyPr/>
          <a:lstStyle>
            <a:lvl1pPr algn="l">
              <a:defRPr/>
            </a:lvl1pPr>
          </a:lstStyle>
          <a:p>
            <a:fld id="{CBB9BC6B-E5BD-4022-863D-B302F93E62EE}" type="slidenum">
              <a:rPr lang="en-US" smtClean="0"/>
              <a:pPr/>
              <a:t>‹#›</a:t>
            </a:fld>
            <a:endParaRPr lang="en-US" dirty="0"/>
          </a:p>
        </p:txBody>
      </p:sp>
      <p:sp>
        <p:nvSpPr>
          <p:cNvPr id="7" name="Content Placeholder 2"/>
          <p:cNvSpPr>
            <a:spLocks noGrp="1"/>
          </p:cNvSpPr>
          <p:nvPr>
            <p:ph sz="half" idx="1" hasCustomPrompt="1"/>
          </p:nvPr>
        </p:nvSpPr>
        <p:spPr>
          <a:xfrm>
            <a:off x="609600" y="1371600"/>
            <a:ext cx="10566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9080" y="5257800"/>
            <a:ext cx="3072921" cy="1600200"/>
          </a:xfrm>
          <a:prstGeom prst="rect">
            <a:avLst/>
          </a:prstGeom>
        </p:spPr>
      </p:pic>
    </p:spTree>
    <p:extLst>
      <p:ext uri="{BB962C8B-B14F-4D97-AF65-F5344CB8AC3E}">
        <p14:creationId xmlns:p14="http://schemas.microsoft.com/office/powerpoint/2010/main" val="45422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https://highwire.highmark.com/corp/united-concordia/brandcenter/docs/UCD%20Protecting%20horizonta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23200" y="228600"/>
            <a:ext cx="3823840" cy="4260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a:spLocks noChangeArrowheads="1"/>
          </p:cNvSpPr>
          <p:nvPr userDrawn="1"/>
        </p:nvSpPr>
        <p:spPr bwMode="auto">
          <a:xfrm>
            <a:off x="-35863" y="6467594"/>
            <a:ext cx="4368800" cy="276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4" tIns="45650" rIns="91304" bIns="45650">
            <a:spAutoFit/>
          </a:bodyPr>
          <a:lstStyle>
            <a:lvl1pPr defTabSz="457200" eaLnBrk="0" hangingPunct="0">
              <a:defRPr>
                <a:solidFill>
                  <a:schemeClr val="tx1"/>
                </a:solidFill>
                <a:latin typeface="Arial" charset="0"/>
                <a:ea typeface="ＭＳ Ｐゴシック" pitchFamily="34" charset="-128"/>
              </a:defRPr>
            </a:lvl1pPr>
            <a:lvl2pPr marL="742950" indent="-285750" defTabSz="457200" eaLnBrk="0" hangingPunct="0">
              <a:defRPr>
                <a:solidFill>
                  <a:schemeClr val="tx1"/>
                </a:solidFill>
                <a:latin typeface="Arial" charset="0"/>
                <a:ea typeface="ＭＳ Ｐゴシック" pitchFamily="34" charset="-128"/>
              </a:defRPr>
            </a:lvl2pPr>
            <a:lvl3pPr marL="1143000" indent="-228600" defTabSz="457200" eaLnBrk="0" hangingPunct="0">
              <a:defRPr>
                <a:solidFill>
                  <a:schemeClr val="tx1"/>
                </a:solidFill>
                <a:latin typeface="Arial" charset="0"/>
                <a:ea typeface="ＭＳ Ｐゴシック" pitchFamily="34" charset="-128"/>
              </a:defRPr>
            </a:lvl3pPr>
            <a:lvl4pPr marL="1600200" indent="-228600" defTabSz="457200" eaLnBrk="0" hangingPunct="0">
              <a:defRPr>
                <a:solidFill>
                  <a:schemeClr val="tx1"/>
                </a:solidFill>
                <a:latin typeface="Arial" charset="0"/>
                <a:ea typeface="ＭＳ Ｐゴシック" pitchFamily="34" charset="-128"/>
              </a:defRPr>
            </a:lvl4pPr>
            <a:lvl5pPr marL="2057400" indent="-228600" defTabSz="4572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r>
              <a:rPr lang="en-US" sz="1200" dirty="0">
                <a:solidFill>
                  <a:srgbClr val="0B4878"/>
                </a:solidFill>
                <a:latin typeface="Arial Narrow" panose="020B0606020202030204" pitchFamily="34" charset="0"/>
              </a:rPr>
              <a:t>©Copyright, United Concordia Companies, Inc.</a:t>
            </a:r>
          </a:p>
        </p:txBody>
      </p:sp>
      <p:sp>
        <p:nvSpPr>
          <p:cNvPr id="8" name="Title Placeholder 1"/>
          <p:cNvSpPr>
            <a:spLocks noGrp="1"/>
          </p:cNvSpPr>
          <p:nvPr>
            <p:ph type="title"/>
          </p:nvPr>
        </p:nvSpPr>
        <p:spPr>
          <a:xfrm>
            <a:off x="608829" y="618568"/>
            <a:ext cx="10974412" cy="656333"/>
          </a:xfrm>
          <a:prstGeom prst="rect">
            <a:avLst/>
          </a:prstGeom>
        </p:spPr>
        <p:txBody>
          <a:bodyPr vert="horz" lIns="86157" tIns="43078" rIns="86157" bIns="43078" rtlCol="0" anchor="b" anchorCtr="0">
            <a:normAutofit/>
          </a:bodyPr>
          <a:lstStyle>
            <a:lvl1pPr algn="l">
              <a:defRPr sz="2800">
                <a:solidFill>
                  <a:srgbClr val="0B4878"/>
                </a:solidFill>
              </a:defRPr>
            </a:lvl1pPr>
          </a:lstStyle>
          <a:p>
            <a:r>
              <a:rPr lang="en-US" dirty="0"/>
              <a:t>Click to edit Master title style</a:t>
            </a:r>
          </a:p>
        </p:txBody>
      </p:sp>
      <p:pic>
        <p:nvPicPr>
          <p:cNvPr id="6" name="Picture 5" descr="dotted line green.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V="1">
            <a:off x="179295" y="1371601"/>
            <a:ext cx="11826240" cy="43083"/>
          </a:xfrm>
          <a:prstGeom prst="rect">
            <a:avLst/>
          </a:prstGeom>
        </p:spPr>
      </p:pic>
    </p:spTree>
    <p:extLst>
      <p:ext uri="{BB962C8B-B14F-4D97-AF65-F5344CB8AC3E}">
        <p14:creationId xmlns:p14="http://schemas.microsoft.com/office/powerpoint/2010/main" val="30144575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hree column">
    <p:spTree>
      <p:nvGrpSpPr>
        <p:cNvPr id="1" name=""/>
        <p:cNvGrpSpPr/>
        <p:nvPr/>
      </p:nvGrpSpPr>
      <p:grpSpPr>
        <a:xfrm>
          <a:off x="0" y="0"/>
          <a:ext cx="0" cy="0"/>
          <a:chOff x="0" y="0"/>
          <a:chExt cx="0" cy="0"/>
        </a:xfrm>
      </p:grpSpPr>
      <p:sp>
        <p:nvSpPr>
          <p:cNvPr id="7" name="Title 6"/>
          <p:cNvSpPr>
            <a:spLocks noGrp="1"/>
          </p:cNvSpPr>
          <p:nvPr>
            <p:ph type="title"/>
          </p:nvPr>
        </p:nvSpPr>
        <p:spPr>
          <a:xfrm>
            <a:off x="615678" y="1"/>
            <a:ext cx="10979572" cy="724321"/>
          </a:xfrm>
        </p:spPr>
        <p:txBody>
          <a:bodyPr/>
          <a:lstStyle/>
          <a:p>
            <a:r>
              <a:rPr lang="en-US"/>
              <a:t>Click to edit Master title style</a:t>
            </a:r>
            <a:endParaRPr lang="en-US" dirty="0"/>
          </a:p>
        </p:txBody>
      </p:sp>
      <p:sp>
        <p:nvSpPr>
          <p:cNvPr id="9" name="Text Placeholder 8"/>
          <p:cNvSpPr>
            <a:spLocks noGrp="1"/>
          </p:cNvSpPr>
          <p:nvPr>
            <p:ph type="body" sz="quarter" idx="10" hasCustomPrompt="1"/>
          </p:nvPr>
        </p:nvSpPr>
        <p:spPr>
          <a:xfrm>
            <a:off x="615677" y="1926519"/>
            <a:ext cx="3468313" cy="1084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hasCustomPrompt="1"/>
          </p:nvPr>
        </p:nvSpPr>
        <p:spPr>
          <a:xfrm>
            <a:off x="8126937" y="1926519"/>
            <a:ext cx="3468313" cy="1084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14" hasCustomPrompt="1"/>
          </p:nvPr>
        </p:nvSpPr>
        <p:spPr>
          <a:xfrm>
            <a:off x="4371306" y="1926519"/>
            <a:ext cx="3468313" cy="1084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52"/>
          <p:cNvSpPr>
            <a:spLocks noGrp="1"/>
          </p:cNvSpPr>
          <p:nvPr>
            <p:ph type="body" sz="quarter" idx="34" hasCustomPrompt="1"/>
          </p:nvPr>
        </p:nvSpPr>
        <p:spPr>
          <a:xfrm>
            <a:off x="615678" y="1463921"/>
            <a:ext cx="10979572" cy="251236"/>
          </a:xfrm>
          <a:prstGeom prst="rect">
            <a:avLst/>
          </a:prstGeom>
        </p:spPr>
        <p:txBody>
          <a:bodyPr/>
          <a:lstStyle>
            <a:lvl1pPr marL="0" indent="0">
              <a:buNone/>
              <a:defRPr sz="1539" b="0" i="0" kern="800" spc="0" baseline="0">
                <a:solidFill>
                  <a:schemeClr val="accent3"/>
                </a:solidFill>
                <a:latin typeface="+mj-lt"/>
                <a:ea typeface="Arial" charset="0"/>
                <a:cs typeface="Arial" charset="0"/>
              </a:defRPr>
            </a:lvl1pPr>
          </a:lstStyle>
          <a:p>
            <a:pPr lvl="0"/>
            <a:r>
              <a:rPr lang="en-US" dirty="0"/>
              <a:t>Subtitle to slide goes here</a:t>
            </a:r>
          </a:p>
        </p:txBody>
      </p:sp>
    </p:spTree>
    <p:extLst>
      <p:ext uri="{BB962C8B-B14F-4D97-AF65-F5344CB8AC3E}">
        <p14:creationId xmlns:p14="http://schemas.microsoft.com/office/powerpoint/2010/main" val="387529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09A6-46D3-48F7-B196-09DC7BB43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5D04D3-6BE6-4EC9-8B67-247ACFDDB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3419FE-27DC-4665-8665-C2CB8089B0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924B9-7A79-45BC-854A-2A92419303E8}"/>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6" name="Footer Placeholder 5">
            <a:extLst>
              <a:ext uri="{FF2B5EF4-FFF2-40B4-BE49-F238E27FC236}">
                <a16:creationId xmlns:a16="http://schemas.microsoft.com/office/drawing/2014/main" id="{F452CA99-9346-4E4A-AEED-F7AA9584C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C4B84-049D-4B13-AFA2-B67D9EEEEE5B}"/>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413129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6748-1926-4947-8404-0163314038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2D53D-3FAA-43AC-A4A8-CD9C581E0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2CE703-FF44-49F1-B0CB-CF95C65334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1E204-1502-43D6-B8F9-4BB3C5A353D2}"/>
              </a:ext>
            </a:extLst>
          </p:cNvPr>
          <p:cNvSpPr>
            <a:spLocks noGrp="1"/>
          </p:cNvSpPr>
          <p:nvPr>
            <p:ph type="dt" sz="half" idx="10"/>
          </p:nvPr>
        </p:nvSpPr>
        <p:spPr/>
        <p:txBody>
          <a:bodyPr/>
          <a:lstStyle/>
          <a:p>
            <a:fld id="{56C748B2-8BE0-4926-92FD-8BAA335A0498}" type="datetimeFigureOut">
              <a:rPr lang="en-US" smtClean="0"/>
              <a:t>5/31/2019</a:t>
            </a:fld>
            <a:endParaRPr lang="en-US"/>
          </a:p>
        </p:txBody>
      </p:sp>
      <p:sp>
        <p:nvSpPr>
          <p:cNvPr id="6" name="Footer Placeholder 5">
            <a:extLst>
              <a:ext uri="{FF2B5EF4-FFF2-40B4-BE49-F238E27FC236}">
                <a16:creationId xmlns:a16="http://schemas.microsoft.com/office/drawing/2014/main" id="{79E1D135-13B4-4D4C-B9CD-C341B50DB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A2CB9-610A-477C-BD78-69A6D7A5F095}"/>
              </a:ext>
            </a:extLst>
          </p:cNvPr>
          <p:cNvSpPr>
            <a:spLocks noGrp="1"/>
          </p:cNvSpPr>
          <p:nvPr>
            <p:ph type="sldNum" sz="quarter" idx="12"/>
          </p:nvPr>
        </p:nvSpPr>
        <p:spPr/>
        <p:txBody>
          <a:bodyPr/>
          <a:lstStyle/>
          <a:p>
            <a:fld id="{1BD2B8C2-5F17-4157-9238-3E737F698E35}" type="slidenum">
              <a:rPr lang="en-US" smtClean="0"/>
              <a:t>‹#›</a:t>
            </a:fld>
            <a:endParaRPr lang="en-US"/>
          </a:p>
        </p:txBody>
      </p:sp>
    </p:spTree>
    <p:extLst>
      <p:ext uri="{BB962C8B-B14F-4D97-AF65-F5344CB8AC3E}">
        <p14:creationId xmlns:p14="http://schemas.microsoft.com/office/powerpoint/2010/main" val="3669673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3.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46160A-22B9-45C9-9D96-5EF1E44EF9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5EE3F7-2ECC-4505-88AD-B82D41846B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609A3-C385-4111-BB8A-FF4454529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748B2-8BE0-4926-92FD-8BAA335A0498}" type="datetimeFigureOut">
              <a:rPr lang="en-US" smtClean="0"/>
              <a:t>5/31/2019</a:t>
            </a:fld>
            <a:endParaRPr lang="en-US"/>
          </a:p>
        </p:txBody>
      </p:sp>
      <p:sp>
        <p:nvSpPr>
          <p:cNvPr id="5" name="Footer Placeholder 4">
            <a:extLst>
              <a:ext uri="{FF2B5EF4-FFF2-40B4-BE49-F238E27FC236}">
                <a16:creationId xmlns:a16="http://schemas.microsoft.com/office/drawing/2014/main" id="{D3BF0369-B43F-4AC8-8283-218A9349A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BB5B0F-BAC8-4174-901B-102279DD8F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2B8C2-5F17-4157-9238-3E737F698E35}" type="slidenum">
              <a:rPr lang="en-US" smtClean="0"/>
              <a:t>‹#›</a:t>
            </a:fld>
            <a:endParaRPr lang="en-US"/>
          </a:p>
        </p:txBody>
      </p:sp>
    </p:spTree>
    <p:extLst>
      <p:ext uri="{BB962C8B-B14F-4D97-AF65-F5344CB8AC3E}">
        <p14:creationId xmlns:p14="http://schemas.microsoft.com/office/powerpoint/2010/main" val="10665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D6CD76-60B4-4B69-AB8F-20362AD91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C1B68F-D611-49C4-9BD7-89D4DBBD4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F7641-0C43-4E93-8931-7E13C6D8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31A0792B-4BC2-43FE-AFE6-FF80BB354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A353070-1E48-4069-AE86-ADACA5B2E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F2147-0435-4063-8B7D-38EF564E9CF6}" type="slidenum">
              <a:rPr lang="en-US" smtClean="0"/>
              <a:t>‹#›</a:t>
            </a:fld>
            <a:endParaRPr lang="en-US"/>
          </a:p>
        </p:txBody>
      </p:sp>
    </p:spTree>
    <p:extLst>
      <p:ext uri="{BB962C8B-B14F-4D97-AF65-F5344CB8AC3E}">
        <p14:creationId xmlns:p14="http://schemas.microsoft.com/office/powerpoint/2010/main" val="3544313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lIns="96661" tIns="48331" rIns="96661" bIns="48331" anchor="ctr">
            <a:normAutofit/>
          </a:bodyPr>
          <a:lstStyle/>
          <a:p>
            <a:r>
              <a:rPr kumimoji="0" lang="en-US" dirty="0"/>
              <a:t>Click to edit Master title style</a:t>
            </a:r>
          </a:p>
        </p:txBody>
      </p:sp>
      <p:sp>
        <p:nvSpPr>
          <p:cNvPr id="13" name="Text Placeholder 12"/>
          <p:cNvSpPr>
            <a:spLocks noGrp="1"/>
          </p:cNvSpPr>
          <p:nvPr>
            <p:ph type="body" idx="1"/>
          </p:nvPr>
        </p:nvSpPr>
        <p:spPr>
          <a:xfrm>
            <a:off x="816863" y="1600200"/>
            <a:ext cx="10871200" cy="4526280"/>
          </a:xfrm>
          <a:prstGeom prst="rect">
            <a:avLst/>
          </a:prstGeom>
        </p:spPr>
        <p:txBody>
          <a:bodyPr vert="horz" lIns="96661" tIns="48331" rIns="96661" bIns="48331">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2"/>
            <a:ext cx="1828800" cy="365125"/>
          </a:xfrm>
          <a:prstGeom prst="rect">
            <a:avLst/>
          </a:prstGeom>
        </p:spPr>
        <p:txBody>
          <a:bodyPr vert="horz" lIns="96661" tIns="48331" rIns="96661" bIns="48331" anchor="ctr" anchorCtr="0"/>
          <a:lstStyle>
            <a:lvl1pPr algn="r" eaLnBrk="1" latinLnBrk="0" hangingPunct="1">
              <a:defRPr kumimoji="0" sz="1389">
                <a:solidFill>
                  <a:schemeClr val="tx2"/>
                </a:solidFill>
                <a:latin typeface="Calibri" pitchFamily="34" charset="0"/>
              </a:defRPr>
            </a:lvl1pPr>
          </a:lstStyle>
          <a:p>
            <a:pPr>
              <a:defRPr/>
            </a:pPr>
            <a:r>
              <a:rPr lang="en-US" dirty="0"/>
              <a:t>April 2017</a:t>
            </a:r>
          </a:p>
        </p:txBody>
      </p:sp>
      <p:sp>
        <p:nvSpPr>
          <p:cNvPr id="3" name="Footer Placeholder 2"/>
          <p:cNvSpPr>
            <a:spLocks noGrp="1"/>
          </p:cNvSpPr>
          <p:nvPr>
            <p:ph type="ftr" sz="quarter" idx="3"/>
          </p:nvPr>
        </p:nvSpPr>
        <p:spPr>
          <a:xfrm>
            <a:off x="812802" y="6248208"/>
            <a:ext cx="7228110" cy="365125"/>
          </a:xfrm>
          <a:prstGeom prst="rect">
            <a:avLst/>
          </a:prstGeom>
        </p:spPr>
        <p:txBody>
          <a:bodyPr vert="horz" lIns="96661" tIns="48331" rIns="96661" bIns="48331" anchor="ctr"/>
          <a:lstStyle>
            <a:lvl1pPr algn="ctr" eaLnBrk="1" latinLnBrk="0" hangingPunct="1">
              <a:defRPr kumimoji="0" sz="1389">
                <a:solidFill>
                  <a:schemeClr val="tx2"/>
                </a:solidFill>
                <a:latin typeface="Calibri" pitchFamily="34" charset="0"/>
              </a:defRPr>
            </a:lvl1pPr>
          </a:lstStyle>
          <a:p>
            <a:pPr>
              <a:defRPr/>
            </a:pPr>
            <a:r>
              <a:rPr lang="en-US" dirty="0"/>
              <a:t>NADP 2016 State of the Dental Benefits Market      </a:t>
            </a:r>
          </a:p>
          <a:p>
            <a:pPr>
              <a:defRPr/>
            </a:pPr>
            <a:r>
              <a:rPr lang="en-US" dirty="0"/>
              <a:t>2017 © Copyright, National Association of Dental Plans, Inc.</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8" name="Rectangle 7"/>
          <p:cNvSpPr/>
          <p:nvPr/>
        </p:nvSpPr>
        <p:spPr>
          <a:xfrm>
            <a:off x="0" y="1280161"/>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9" name="Rectangle 8"/>
          <p:cNvSpPr/>
          <p:nvPr/>
        </p:nvSpPr>
        <p:spPr>
          <a:xfrm>
            <a:off x="787400" y="1280161"/>
            <a:ext cx="1140460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89493" tIns="44747" rIns="89493" bIns="44747" anchor="ctr"/>
          <a:lstStyle/>
          <a:p>
            <a:pPr algn="ctr" eaLnBrk="1" latinLnBrk="0" hangingPunct="1"/>
            <a:endParaRPr kumimoji="0" lang="en-US" sz="1666"/>
          </a:p>
        </p:txBody>
      </p:sp>
      <p:sp>
        <p:nvSpPr>
          <p:cNvPr id="23" name="Slide Number Placeholder 22"/>
          <p:cNvSpPr>
            <a:spLocks noGrp="1"/>
          </p:cNvSpPr>
          <p:nvPr>
            <p:ph type="sldNum" sz="quarter" idx="4"/>
          </p:nvPr>
        </p:nvSpPr>
        <p:spPr>
          <a:xfrm>
            <a:off x="0" y="1272223"/>
            <a:ext cx="711200" cy="244475"/>
          </a:xfrm>
          <a:prstGeom prst="rect">
            <a:avLst/>
          </a:prstGeom>
        </p:spPr>
        <p:txBody>
          <a:bodyPr vert="horz" lIns="96661" tIns="48331" rIns="96661" bIns="48331" anchor="ctr" anchorCtr="0">
            <a:normAutofit/>
          </a:bodyPr>
          <a:lstStyle>
            <a:lvl1pPr algn="ctr" eaLnBrk="1" latinLnBrk="0" hangingPunct="1">
              <a:defRPr kumimoji="0" sz="1389" b="1">
                <a:solidFill>
                  <a:srgbClr val="FFFFFF"/>
                </a:solidFill>
                <a:latin typeface="Calibri" pitchFamily="34" charset="0"/>
              </a:defRPr>
            </a:lvl1pPr>
          </a:lstStyle>
          <a:p>
            <a:pPr algn="ctr" eaLnBrk="1" latinLnBrk="0" hangingPunct="1"/>
            <a:fld id="{F0C94032-CD4C-4C25-B0C2-CEC720522D92}" type="slidenum">
              <a:rPr kumimoji="0" lang="en-US" smtClean="0"/>
              <a:pPr algn="ctr" eaLnBrk="1" latinLnBrk="0" hangingPunct="1"/>
              <a:t>‹#›</a:t>
            </a:fld>
            <a:endParaRPr kumimoji="0" lang="en-US" sz="1389" b="1" dirty="0">
              <a:solidFill>
                <a:srgbClr val="FFFFFF"/>
              </a:solidFill>
            </a:endParaRPr>
          </a:p>
        </p:txBody>
      </p:sp>
      <p:pic>
        <p:nvPicPr>
          <p:cNvPr id="11" name="Picture 10" descr="2008 NADP logo_CMYK.jpg"/>
          <p:cNvPicPr>
            <a:picLocks noChangeAspect="1"/>
          </p:cNvPicPr>
          <p:nvPr/>
        </p:nvPicPr>
        <p:blipFill>
          <a:blip r:embed="rId22" cstate="print"/>
          <a:stretch>
            <a:fillRect/>
          </a:stretch>
        </p:blipFill>
        <p:spPr>
          <a:xfrm>
            <a:off x="10058400" y="6149384"/>
            <a:ext cx="1926337" cy="598888"/>
          </a:xfrm>
          <a:prstGeom prst="rect">
            <a:avLst/>
          </a:prstGeom>
        </p:spPr>
      </p:pic>
    </p:spTree>
    <p:extLst>
      <p:ext uri="{BB962C8B-B14F-4D97-AF65-F5344CB8AC3E}">
        <p14:creationId xmlns:p14="http://schemas.microsoft.com/office/powerpoint/2010/main" val="15286799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hf hdr="0"/>
  <p:txStyles>
    <p:titleStyle>
      <a:lvl1pPr algn="l" rtl="0" eaLnBrk="1" latinLnBrk="0" hangingPunct="1">
        <a:spcBef>
          <a:spcPct val="0"/>
        </a:spcBef>
        <a:buNone/>
        <a:defRPr kumimoji="0" sz="4351" kern="1200">
          <a:solidFill>
            <a:schemeClr val="tx2"/>
          </a:solidFill>
          <a:latin typeface="Calibri" pitchFamily="34" charset="0"/>
          <a:ea typeface="+mj-ea"/>
          <a:cs typeface="+mj-cs"/>
        </a:defRPr>
      </a:lvl1pPr>
    </p:titleStyle>
    <p:bodyStyle>
      <a:lvl1pPr marL="313211" indent="-313211" algn="l" rtl="0" eaLnBrk="1" latinLnBrk="0" hangingPunct="1">
        <a:spcBef>
          <a:spcPts val="685"/>
        </a:spcBef>
        <a:buClr>
          <a:schemeClr val="accent2"/>
        </a:buClr>
        <a:buSzPct val="60000"/>
        <a:buFont typeface="Wingdings"/>
        <a:buChar char=""/>
        <a:defRPr kumimoji="0" sz="2870" kern="1200">
          <a:solidFill>
            <a:schemeClr val="tx1"/>
          </a:solidFill>
          <a:latin typeface="Calibri" pitchFamily="34" charset="0"/>
          <a:ea typeface="+mn-ea"/>
          <a:cs typeface="+mn-cs"/>
        </a:defRPr>
      </a:lvl1pPr>
      <a:lvl2pPr marL="626423" indent="-268467" algn="l" rtl="0" eaLnBrk="1" latinLnBrk="0" hangingPunct="1">
        <a:spcBef>
          <a:spcPts val="538"/>
        </a:spcBef>
        <a:buClr>
          <a:schemeClr val="accent1"/>
        </a:buClr>
        <a:buSzPct val="70000"/>
        <a:buFont typeface="Wingdings 2"/>
        <a:buChar char=""/>
        <a:defRPr kumimoji="0" sz="2500" kern="1200">
          <a:solidFill>
            <a:schemeClr val="tx1"/>
          </a:solidFill>
          <a:latin typeface="Calibri" pitchFamily="34" charset="0"/>
          <a:ea typeface="+mn-ea"/>
          <a:cs typeface="+mn-cs"/>
        </a:defRPr>
      </a:lvl2pPr>
      <a:lvl3pPr marL="894889" indent="-223722" algn="l" rtl="0" eaLnBrk="1" latinLnBrk="0" hangingPunct="1">
        <a:spcBef>
          <a:spcPts val="490"/>
        </a:spcBef>
        <a:buClr>
          <a:schemeClr val="accent2"/>
        </a:buClr>
        <a:buSzPct val="75000"/>
        <a:buFont typeface="Wingdings"/>
        <a:buChar char=""/>
        <a:defRPr kumimoji="0" sz="2222" kern="1200">
          <a:solidFill>
            <a:schemeClr val="tx1"/>
          </a:solidFill>
          <a:latin typeface="Calibri" pitchFamily="34" charset="0"/>
          <a:ea typeface="+mn-ea"/>
          <a:cs typeface="+mn-cs"/>
        </a:defRPr>
      </a:lvl3pPr>
      <a:lvl4pPr marL="1342334" indent="-223722" algn="l" rtl="0" eaLnBrk="1" latinLnBrk="0" hangingPunct="1">
        <a:spcBef>
          <a:spcPts val="392"/>
        </a:spcBef>
        <a:buClr>
          <a:schemeClr val="accent3"/>
        </a:buClr>
        <a:buSzPct val="75000"/>
        <a:buFont typeface="Wingdings"/>
        <a:buChar char=""/>
        <a:defRPr kumimoji="0" sz="1944" kern="1200">
          <a:solidFill>
            <a:schemeClr val="tx1"/>
          </a:solidFill>
          <a:latin typeface="Calibri" pitchFamily="34" charset="0"/>
          <a:ea typeface="+mn-ea"/>
          <a:cs typeface="+mn-cs"/>
        </a:defRPr>
      </a:lvl4pPr>
      <a:lvl5pPr marL="1789779" indent="-223722" algn="l" rtl="0" eaLnBrk="1" latinLnBrk="0" hangingPunct="1">
        <a:spcBef>
          <a:spcPts val="392"/>
        </a:spcBef>
        <a:buClr>
          <a:schemeClr val="accent4"/>
        </a:buClr>
        <a:buSzPct val="65000"/>
        <a:buFont typeface="Wingdings"/>
        <a:buChar char=""/>
        <a:defRPr kumimoji="0" sz="1944" kern="1200">
          <a:solidFill>
            <a:schemeClr val="tx1"/>
          </a:solidFill>
          <a:latin typeface="Calibri" pitchFamily="34" charset="0"/>
          <a:ea typeface="+mn-ea"/>
          <a:cs typeface="+mn-cs"/>
        </a:defRPr>
      </a:lvl5pPr>
      <a:lvl6pPr marL="2058246" indent="-223722" algn="l" rtl="0" eaLnBrk="1" latinLnBrk="0" hangingPunct="1">
        <a:spcBef>
          <a:spcPct val="20000"/>
        </a:spcBef>
        <a:buClr>
          <a:schemeClr val="accent1"/>
        </a:buClr>
        <a:buFont typeface="Wingdings"/>
        <a:buChar char="§"/>
        <a:defRPr kumimoji="0" sz="1759" kern="1200" baseline="0">
          <a:solidFill>
            <a:schemeClr val="tx1"/>
          </a:solidFill>
          <a:latin typeface="+mn-lt"/>
          <a:ea typeface="+mn-ea"/>
          <a:cs typeface="+mn-cs"/>
        </a:defRPr>
      </a:lvl6pPr>
      <a:lvl7pPr marL="2326713" indent="-223722" algn="l" rtl="0" eaLnBrk="1" latinLnBrk="0" hangingPunct="1">
        <a:spcBef>
          <a:spcPct val="20000"/>
        </a:spcBef>
        <a:buClr>
          <a:schemeClr val="accent2"/>
        </a:buClr>
        <a:buFont typeface="Wingdings"/>
        <a:buChar char="§"/>
        <a:defRPr kumimoji="0" sz="1759" kern="1200" baseline="0">
          <a:solidFill>
            <a:schemeClr val="tx1"/>
          </a:solidFill>
          <a:latin typeface="+mn-lt"/>
          <a:ea typeface="+mn-ea"/>
          <a:cs typeface="+mn-cs"/>
        </a:defRPr>
      </a:lvl7pPr>
      <a:lvl8pPr marL="2595179" indent="-223722" algn="l" rtl="0" eaLnBrk="1" latinLnBrk="0" hangingPunct="1">
        <a:spcBef>
          <a:spcPct val="20000"/>
        </a:spcBef>
        <a:buClr>
          <a:schemeClr val="accent3"/>
        </a:buClr>
        <a:buFont typeface="Wingdings"/>
        <a:buChar char="§"/>
        <a:defRPr kumimoji="0" sz="1759" kern="1200" baseline="0">
          <a:solidFill>
            <a:schemeClr val="tx1"/>
          </a:solidFill>
          <a:latin typeface="+mn-lt"/>
          <a:ea typeface="+mn-ea"/>
          <a:cs typeface="+mn-cs"/>
        </a:defRPr>
      </a:lvl8pPr>
      <a:lvl9pPr marL="2863647" indent="-223722" algn="l" rtl="0" eaLnBrk="1" latinLnBrk="0" hangingPunct="1">
        <a:spcBef>
          <a:spcPct val="20000"/>
        </a:spcBef>
        <a:buClr>
          <a:schemeClr val="accent4"/>
        </a:buClr>
        <a:buFont typeface="Wingdings"/>
        <a:buChar char="§"/>
        <a:defRPr kumimoji="0" sz="1759"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7445" algn="l" rtl="0" eaLnBrk="1" latinLnBrk="0" hangingPunct="1">
        <a:defRPr kumimoji="0" kern="1200">
          <a:solidFill>
            <a:schemeClr val="tx1"/>
          </a:solidFill>
          <a:latin typeface="+mn-lt"/>
          <a:ea typeface="+mn-ea"/>
          <a:cs typeface="+mn-cs"/>
        </a:defRPr>
      </a:lvl2pPr>
      <a:lvl3pPr marL="894889" algn="l" rtl="0" eaLnBrk="1" latinLnBrk="0" hangingPunct="1">
        <a:defRPr kumimoji="0" kern="1200">
          <a:solidFill>
            <a:schemeClr val="tx1"/>
          </a:solidFill>
          <a:latin typeface="+mn-lt"/>
          <a:ea typeface="+mn-ea"/>
          <a:cs typeface="+mn-cs"/>
        </a:defRPr>
      </a:lvl3pPr>
      <a:lvl4pPr marL="1342334" algn="l" rtl="0" eaLnBrk="1" latinLnBrk="0" hangingPunct="1">
        <a:defRPr kumimoji="0" kern="1200">
          <a:solidFill>
            <a:schemeClr val="tx1"/>
          </a:solidFill>
          <a:latin typeface="+mn-lt"/>
          <a:ea typeface="+mn-ea"/>
          <a:cs typeface="+mn-cs"/>
        </a:defRPr>
      </a:lvl4pPr>
      <a:lvl5pPr marL="1789779" algn="l" rtl="0" eaLnBrk="1" latinLnBrk="0" hangingPunct="1">
        <a:defRPr kumimoji="0" kern="1200">
          <a:solidFill>
            <a:schemeClr val="tx1"/>
          </a:solidFill>
          <a:latin typeface="+mn-lt"/>
          <a:ea typeface="+mn-ea"/>
          <a:cs typeface="+mn-cs"/>
        </a:defRPr>
      </a:lvl5pPr>
      <a:lvl6pPr marL="2237224" algn="l" rtl="0" eaLnBrk="1" latinLnBrk="0" hangingPunct="1">
        <a:defRPr kumimoji="0" kern="1200">
          <a:solidFill>
            <a:schemeClr val="tx1"/>
          </a:solidFill>
          <a:latin typeface="+mn-lt"/>
          <a:ea typeface="+mn-ea"/>
          <a:cs typeface="+mn-cs"/>
        </a:defRPr>
      </a:lvl6pPr>
      <a:lvl7pPr marL="2684669" algn="l" rtl="0" eaLnBrk="1" latinLnBrk="0" hangingPunct="1">
        <a:defRPr kumimoji="0" kern="1200">
          <a:solidFill>
            <a:schemeClr val="tx1"/>
          </a:solidFill>
          <a:latin typeface="+mn-lt"/>
          <a:ea typeface="+mn-ea"/>
          <a:cs typeface="+mn-cs"/>
        </a:defRPr>
      </a:lvl7pPr>
      <a:lvl8pPr marL="3132114" algn="l" rtl="0" eaLnBrk="1" latinLnBrk="0" hangingPunct="1">
        <a:defRPr kumimoji="0" kern="1200">
          <a:solidFill>
            <a:schemeClr val="tx1"/>
          </a:solidFill>
          <a:latin typeface="+mn-lt"/>
          <a:ea typeface="+mn-ea"/>
          <a:cs typeface="+mn-cs"/>
        </a:defRPr>
      </a:lvl8pPr>
      <a:lvl9pPr marL="3579558"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D6CD76-60B4-4B69-AB8F-20362AD91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C1B68F-D611-49C4-9BD7-89D4DBBD4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F7641-0C43-4E93-8931-7E13C6D816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20, 2018</a:t>
            </a:r>
          </a:p>
        </p:txBody>
      </p:sp>
      <p:sp>
        <p:nvSpPr>
          <p:cNvPr id="5" name="Footer Placeholder 4">
            <a:extLst>
              <a:ext uri="{FF2B5EF4-FFF2-40B4-BE49-F238E27FC236}">
                <a16:creationId xmlns:a16="http://schemas.microsoft.com/office/drawing/2014/main" id="{31A0792B-4BC2-43FE-AFE6-FF80BB354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to CDA Dental Benefits Task Force</a:t>
            </a:r>
          </a:p>
        </p:txBody>
      </p:sp>
      <p:sp>
        <p:nvSpPr>
          <p:cNvPr id="6" name="Slide Number Placeholder 5">
            <a:extLst>
              <a:ext uri="{FF2B5EF4-FFF2-40B4-BE49-F238E27FC236}">
                <a16:creationId xmlns:a16="http://schemas.microsoft.com/office/drawing/2014/main" id="{CA353070-1E48-4069-AE86-ADACA5B2E7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F2147-0435-4063-8B7D-38EF564E9CF6}" type="slidenum">
              <a:rPr lang="en-US" smtClean="0"/>
              <a:t>‹#›</a:t>
            </a:fld>
            <a:endParaRPr lang="en-US"/>
          </a:p>
        </p:txBody>
      </p:sp>
    </p:spTree>
    <p:extLst>
      <p:ext uri="{BB962C8B-B14F-4D97-AF65-F5344CB8AC3E}">
        <p14:creationId xmlns:p14="http://schemas.microsoft.com/office/powerpoint/2010/main" val="6707211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8E35AB-EA6A-4926-B135-55678D218A6D}"/>
              </a:ext>
            </a:extLst>
          </p:cNvPr>
          <p:cNvSpPr>
            <a:spLocks noGrp="1"/>
          </p:cNvSpPr>
          <p:nvPr>
            <p:ph type="title"/>
          </p:nvPr>
        </p:nvSpPr>
        <p:spPr>
          <a:xfrm>
            <a:off x="838200" y="2715578"/>
            <a:ext cx="10515600" cy="2852737"/>
          </a:xfrm>
        </p:spPr>
        <p:txBody>
          <a:bodyPr/>
          <a:lstStyle/>
          <a:p>
            <a:pPr algn="ctr"/>
            <a:r>
              <a:rPr lang="en-US" dirty="0"/>
              <a:t>ADA May 2019 </a:t>
            </a:r>
            <a:br>
              <a:rPr lang="en-US" dirty="0"/>
            </a:br>
            <a:r>
              <a:rPr lang="en-US" b="1" dirty="0"/>
              <a:t>Market Overview</a:t>
            </a:r>
          </a:p>
        </p:txBody>
      </p:sp>
      <p:pic>
        <p:nvPicPr>
          <p:cNvPr id="7" name="Picture 6">
            <a:extLst>
              <a:ext uri="{FF2B5EF4-FFF2-40B4-BE49-F238E27FC236}">
                <a16:creationId xmlns:a16="http://schemas.microsoft.com/office/drawing/2014/main" id="{9AFB0617-F817-46D6-B74E-3A5ACD3DD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581262"/>
            <a:ext cx="4155831" cy="1723551"/>
          </a:xfrm>
          <a:prstGeom prst="rect">
            <a:avLst/>
          </a:prstGeom>
        </p:spPr>
      </p:pic>
    </p:spTree>
    <p:extLst>
      <p:ext uri="{BB962C8B-B14F-4D97-AF65-F5344CB8AC3E}">
        <p14:creationId xmlns:p14="http://schemas.microsoft.com/office/powerpoint/2010/main" val="22726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54ED-B5B3-489B-A767-6846C6D256FB}"/>
              </a:ext>
            </a:extLst>
          </p:cNvPr>
          <p:cNvSpPr>
            <a:spLocks noGrp="1"/>
          </p:cNvSpPr>
          <p:nvPr>
            <p:ph type="title"/>
          </p:nvPr>
        </p:nvSpPr>
        <p:spPr/>
        <p:txBody>
          <a:bodyPr>
            <a:normAutofit/>
          </a:bodyPr>
          <a:lstStyle/>
          <a:p>
            <a:pPr algn="ctr"/>
            <a:r>
              <a:rPr lang="en-US" b="1" dirty="0"/>
              <a:t>2017 Sources of Dental Coverage</a:t>
            </a:r>
          </a:p>
        </p:txBody>
      </p:sp>
      <p:sp>
        <p:nvSpPr>
          <p:cNvPr id="4" name="Content Placeholder 3">
            <a:extLst>
              <a:ext uri="{FF2B5EF4-FFF2-40B4-BE49-F238E27FC236}">
                <a16:creationId xmlns:a16="http://schemas.microsoft.com/office/drawing/2014/main" id="{7F256205-ECAE-4A6E-8363-0FA676B0F890}"/>
              </a:ext>
            </a:extLst>
          </p:cNvPr>
          <p:cNvSpPr>
            <a:spLocks noGrp="1"/>
          </p:cNvSpPr>
          <p:nvPr>
            <p:ph sz="half" idx="2"/>
          </p:nvPr>
        </p:nvSpPr>
        <p:spPr/>
        <p:txBody>
          <a:bodyPr anchor="ctr">
            <a:normAutofit lnSpcReduction="10000"/>
          </a:bodyPr>
          <a:lstStyle/>
          <a:p>
            <a:pPr>
              <a:buClr>
                <a:srgbClr val="7030A0"/>
              </a:buClr>
              <a:buSzPct val="200000"/>
            </a:pPr>
            <a:r>
              <a:rPr lang="en-US" sz="1800" dirty="0"/>
              <a:t>Only 22% of Americans have no dental benefits. </a:t>
            </a:r>
          </a:p>
          <a:p>
            <a:pPr lvl="1">
              <a:buClr>
                <a:srgbClr val="7030A0"/>
              </a:buClr>
              <a:buSzPct val="200000"/>
            </a:pPr>
            <a:r>
              <a:rPr lang="en-US" sz="1400" dirty="0"/>
              <a:t>35% of the uninsured are over 65 without coverage</a:t>
            </a:r>
          </a:p>
          <a:p>
            <a:pPr lvl="1">
              <a:buClr>
                <a:srgbClr val="7030A0"/>
              </a:buClr>
              <a:buSzPct val="200000"/>
            </a:pPr>
            <a:r>
              <a:rPr lang="en-US" sz="1400" dirty="0"/>
              <a:t>Most of the remaining uninsured are employed—primarily in small businesses that do not offer dental coverage </a:t>
            </a:r>
          </a:p>
          <a:p>
            <a:pPr lvl="1">
              <a:buClr>
                <a:srgbClr val="7030A0"/>
              </a:buClr>
              <a:buSzPct val="200000"/>
            </a:pPr>
            <a:r>
              <a:rPr lang="en-US" sz="1400" dirty="0"/>
              <a:t>A small fraction of the population has access to dental benefits but do not purchase coverage.</a:t>
            </a:r>
          </a:p>
          <a:p>
            <a:pPr>
              <a:spcBef>
                <a:spcPts val="600"/>
              </a:spcBef>
              <a:buClr>
                <a:srgbClr val="0070C0"/>
              </a:buClr>
              <a:buSzPct val="200000"/>
            </a:pPr>
            <a:r>
              <a:rPr lang="en-US" sz="1800" dirty="0"/>
              <a:t>A little more than half of the population gets dental benefits in the private market—through employers or by purchasing as an individual. </a:t>
            </a:r>
          </a:p>
          <a:p>
            <a:pPr lvl="1">
              <a:buClr>
                <a:srgbClr val="0070C0"/>
              </a:buClr>
              <a:buSzPct val="200000"/>
            </a:pPr>
            <a:r>
              <a:rPr lang="en-US" sz="1400" dirty="0"/>
              <a:t>Less than 4% of the population has individual coverage for dental services.</a:t>
            </a:r>
          </a:p>
          <a:p>
            <a:pPr>
              <a:spcBef>
                <a:spcPts val="600"/>
              </a:spcBef>
              <a:buClr>
                <a:schemeClr val="accent3"/>
              </a:buClr>
              <a:buSzPct val="200000"/>
            </a:pPr>
            <a:r>
              <a:rPr lang="en-US" sz="1800" dirty="0"/>
              <a:t>Just over a quarter of the population gets dental benefits through a public program, i.e. Medicaid, CHIP, Medicare Advantage, or other public programs like Indian Health Services.</a:t>
            </a:r>
          </a:p>
          <a:p>
            <a:pPr lvl="1">
              <a:buClr>
                <a:schemeClr val="accent3"/>
              </a:buClr>
              <a:buSzPct val="200000"/>
            </a:pPr>
            <a:r>
              <a:rPr lang="en-US" sz="1400" dirty="0"/>
              <a:t>A segment of the senior population has maintained coverage from prior employment and some purchase dental benefits as individuals outside of MA plans</a:t>
            </a:r>
          </a:p>
        </p:txBody>
      </p:sp>
      <p:sp>
        <p:nvSpPr>
          <p:cNvPr id="6" name="TextBox 5">
            <a:extLst>
              <a:ext uri="{FF2B5EF4-FFF2-40B4-BE49-F238E27FC236}">
                <a16:creationId xmlns:a16="http://schemas.microsoft.com/office/drawing/2014/main" id="{71DB0CC8-A1B3-41A0-B840-F7C9F05271B8}"/>
              </a:ext>
            </a:extLst>
          </p:cNvPr>
          <p:cNvSpPr txBox="1"/>
          <p:nvPr/>
        </p:nvSpPr>
        <p:spPr>
          <a:xfrm>
            <a:off x="3194180" y="6216758"/>
            <a:ext cx="66527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SOURCE: </a:t>
            </a:r>
            <a:r>
              <a:rPr kumimoji="0" lang="en-US" sz="1400" b="0" i="0" u="none" strike="noStrike" kern="1200" cap="none" spc="0" normalizeH="0" baseline="0" noProof="0" dirty="0">
                <a:ln>
                  <a:noFill/>
                </a:ln>
                <a:solidFill>
                  <a:prstClr val="black"/>
                </a:solidFill>
                <a:effectLst/>
                <a:uLnTx/>
                <a:uFillTx/>
                <a:latin typeface="Calibri"/>
                <a:ea typeface="+mn-ea"/>
                <a:cs typeface="+mn-cs"/>
              </a:rPr>
              <a:t>NADP 2018 Dental Benefits Report: Enrollment, October 2018, pg. 9, Dallas, TX</a:t>
            </a:r>
          </a:p>
        </p:txBody>
      </p:sp>
      <p:pic>
        <p:nvPicPr>
          <p:cNvPr id="12" name="Content Placeholder 11">
            <a:extLst>
              <a:ext uri="{FF2B5EF4-FFF2-40B4-BE49-F238E27FC236}">
                <a16:creationId xmlns:a16="http://schemas.microsoft.com/office/drawing/2014/main" id="{28735EF1-AAB4-4C02-9918-BA863BA66C87}"/>
              </a:ext>
            </a:extLst>
          </p:cNvPr>
          <p:cNvPicPr>
            <a:picLocks noGrp="1" noChangeAspect="1"/>
          </p:cNvPicPr>
          <p:nvPr>
            <p:ph sz="half" idx="1"/>
          </p:nvPr>
        </p:nvPicPr>
        <p:blipFill>
          <a:blip r:embed="rId3"/>
          <a:stretch>
            <a:fillRect/>
          </a:stretch>
        </p:blipFill>
        <p:spPr>
          <a:xfrm>
            <a:off x="558849" y="1825625"/>
            <a:ext cx="5629416" cy="4030700"/>
          </a:xfrm>
          <a:prstGeom prst="rect">
            <a:avLst/>
          </a:prstGeom>
        </p:spPr>
      </p:pic>
    </p:spTree>
    <p:extLst>
      <p:ext uri="{BB962C8B-B14F-4D97-AF65-F5344CB8AC3E}">
        <p14:creationId xmlns:p14="http://schemas.microsoft.com/office/powerpoint/2010/main" val="1789845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1EFF1A-95C4-4D3B-9FCA-10E0D5C4B7E2}"/>
              </a:ext>
            </a:extLst>
          </p:cNvPr>
          <p:cNvSpPr>
            <a:spLocks noGrp="1"/>
          </p:cNvSpPr>
          <p:nvPr>
            <p:ph type="title"/>
          </p:nvPr>
        </p:nvSpPr>
        <p:spPr>
          <a:xfrm>
            <a:off x="838200" y="365125"/>
            <a:ext cx="10515600" cy="1006475"/>
          </a:xfrm>
        </p:spPr>
        <p:txBody>
          <a:bodyPr/>
          <a:lstStyle/>
          <a:p>
            <a:pPr algn="ctr"/>
            <a:r>
              <a:rPr lang="en-US" b="1" dirty="0"/>
              <a:t>National Dental Enrollment</a:t>
            </a:r>
          </a:p>
        </p:txBody>
      </p:sp>
      <p:pic>
        <p:nvPicPr>
          <p:cNvPr id="6" name="Picture 5">
            <a:extLst>
              <a:ext uri="{FF2B5EF4-FFF2-40B4-BE49-F238E27FC236}">
                <a16:creationId xmlns:a16="http://schemas.microsoft.com/office/drawing/2014/main" id="{CF4D56F8-CB28-46FE-ABEA-49857F8D5FB4}"/>
              </a:ext>
            </a:extLst>
          </p:cNvPr>
          <p:cNvPicPr>
            <a:picLocks noChangeAspect="1"/>
          </p:cNvPicPr>
          <p:nvPr/>
        </p:nvPicPr>
        <p:blipFill>
          <a:blip r:embed="rId3"/>
          <a:stretch>
            <a:fillRect/>
          </a:stretch>
        </p:blipFill>
        <p:spPr>
          <a:xfrm>
            <a:off x="651004" y="1690688"/>
            <a:ext cx="10889991" cy="4962088"/>
          </a:xfrm>
          <a:prstGeom prst="rect">
            <a:avLst/>
          </a:prstGeom>
        </p:spPr>
      </p:pic>
    </p:spTree>
    <p:extLst>
      <p:ext uri="{BB962C8B-B14F-4D97-AF65-F5344CB8AC3E}">
        <p14:creationId xmlns:p14="http://schemas.microsoft.com/office/powerpoint/2010/main" val="3751122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text on a black background&#10;&#10;Description automatically generated">
            <a:extLst>
              <a:ext uri="{FF2B5EF4-FFF2-40B4-BE49-F238E27FC236}">
                <a16:creationId xmlns:a16="http://schemas.microsoft.com/office/drawing/2014/main" id="{4F23BE3E-7CE8-477B-BB7C-1170FC835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119062"/>
            <a:ext cx="11296650" cy="6619875"/>
          </a:xfrm>
          <a:prstGeom prst="rect">
            <a:avLst/>
          </a:prstGeom>
        </p:spPr>
      </p:pic>
      <p:sp>
        <p:nvSpPr>
          <p:cNvPr id="9" name="Oval 8">
            <a:extLst>
              <a:ext uri="{FF2B5EF4-FFF2-40B4-BE49-F238E27FC236}">
                <a16:creationId xmlns:a16="http://schemas.microsoft.com/office/drawing/2014/main" id="{534902B3-8897-4949-909F-1BB8B17733AB}"/>
              </a:ext>
            </a:extLst>
          </p:cNvPr>
          <p:cNvSpPr/>
          <p:nvPr/>
        </p:nvSpPr>
        <p:spPr>
          <a:xfrm>
            <a:off x="8003098" y="4429388"/>
            <a:ext cx="880844" cy="98151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EC38697-CCF0-4819-90E5-440A8872A166}"/>
              </a:ext>
            </a:extLst>
          </p:cNvPr>
          <p:cNvSpPr/>
          <p:nvPr/>
        </p:nvSpPr>
        <p:spPr>
          <a:xfrm>
            <a:off x="10393873" y="4429388"/>
            <a:ext cx="880844" cy="981512"/>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sp>
        <p:nvSpPr>
          <p:cNvPr id="11" name="Star: 5 Points 10">
            <a:extLst>
              <a:ext uri="{FF2B5EF4-FFF2-40B4-BE49-F238E27FC236}">
                <a16:creationId xmlns:a16="http://schemas.microsoft.com/office/drawing/2014/main" id="{E71635DB-87BE-4056-8E21-8B85B598FF6A}"/>
              </a:ext>
            </a:extLst>
          </p:cNvPr>
          <p:cNvSpPr/>
          <p:nvPr/>
        </p:nvSpPr>
        <p:spPr>
          <a:xfrm>
            <a:off x="8639613" y="5314950"/>
            <a:ext cx="479133" cy="33337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Star: 5 Points 17">
            <a:extLst>
              <a:ext uri="{FF2B5EF4-FFF2-40B4-BE49-F238E27FC236}">
                <a16:creationId xmlns:a16="http://schemas.microsoft.com/office/drawing/2014/main" id="{0347C57C-8A72-47B8-B1A3-C70E038EE814}"/>
              </a:ext>
            </a:extLst>
          </p:cNvPr>
          <p:cNvSpPr/>
          <p:nvPr/>
        </p:nvSpPr>
        <p:spPr>
          <a:xfrm>
            <a:off x="11030388" y="5314950"/>
            <a:ext cx="479133" cy="33337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333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B3B5C-0253-4379-A28F-6463AE25DBB6}"/>
              </a:ext>
            </a:extLst>
          </p:cNvPr>
          <p:cNvSpPr>
            <a:spLocks noGrp="1"/>
          </p:cNvSpPr>
          <p:nvPr>
            <p:ph type="title"/>
          </p:nvPr>
        </p:nvSpPr>
        <p:spPr/>
        <p:txBody>
          <a:bodyPr/>
          <a:lstStyle/>
          <a:p>
            <a:pPr algn="ctr"/>
            <a:r>
              <a:rPr lang="en-US" dirty="0"/>
              <a:t>National Dental Enrollment</a:t>
            </a:r>
          </a:p>
        </p:txBody>
      </p:sp>
      <p:sp>
        <p:nvSpPr>
          <p:cNvPr id="3" name="Date Placeholder 2">
            <a:extLst>
              <a:ext uri="{FF2B5EF4-FFF2-40B4-BE49-F238E27FC236}">
                <a16:creationId xmlns:a16="http://schemas.microsoft.com/office/drawing/2014/main" id="{DB96ECA9-8405-4EEC-8003-1931EC511E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July 20, 2018</a:t>
            </a:r>
          </a:p>
        </p:txBody>
      </p:sp>
      <p:sp>
        <p:nvSpPr>
          <p:cNvPr id="4" name="Footer Placeholder 3">
            <a:extLst>
              <a:ext uri="{FF2B5EF4-FFF2-40B4-BE49-F238E27FC236}">
                <a16:creationId xmlns:a16="http://schemas.microsoft.com/office/drawing/2014/main" id="{81001A3E-4AE4-41AB-A17B-D3741E319D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Presentation to CDA Dental Benefits Task Force</a:t>
            </a:r>
          </a:p>
        </p:txBody>
      </p:sp>
      <p:sp>
        <p:nvSpPr>
          <p:cNvPr id="6" name="TextBox 5">
            <a:extLst>
              <a:ext uri="{FF2B5EF4-FFF2-40B4-BE49-F238E27FC236}">
                <a16:creationId xmlns:a16="http://schemas.microsoft.com/office/drawing/2014/main" id="{51995829-B3B4-486D-B7E8-5D67ACB44453}"/>
              </a:ext>
            </a:extLst>
          </p:cNvPr>
          <p:cNvSpPr txBox="1"/>
          <p:nvPr/>
        </p:nvSpPr>
        <p:spPr>
          <a:xfrm>
            <a:off x="8950569" y="6356350"/>
            <a:ext cx="26311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 NADP 2017 Enrollment Report</a:t>
            </a:r>
          </a:p>
        </p:txBody>
      </p:sp>
      <p:graphicFrame>
        <p:nvGraphicFramePr>
          <p:cNvPr id="9" name="Content Placeholder 8">
            <a:extLst>
              <a:ext uri="{FF2B5EF4-FFF2-40B4-BE49-F238E27FC236}">
                <a16:creationId xmlns:a16="http://schemas.microsoft.com/office/drawing/2014/main" id="{DCAF8349-E46A-4E84-BCBB-9E270B546A8F}"/>
              </a:ext>
            </a:extLst>
          </p:cNvPr>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163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19C6C-C4E6-4935-B318-B4008F475AD1}"/>
              </a:ext>
            </a:extLst>
          </p:cNvPr>
          <p:cNvSpPr>
            <a:spLocks noGrp="1"/>
          </p:cNvSpPr>
          <p:nvPr>
            <p:ph type="title"/>
          </p:nvPr>
        </p:nvSpPr>
        <p:spPr>
          <a:xfrm>
            <a:off x="838200" y="731520"/>
            <a:ext cx="10515600" cy="959168"/>
          </a:xfrm>
        </p:spPr>
        <p:txBody>
          <a:bodyPr>
            <a:normAutofit/>
          </a:bodyPr>
          <a:lstStyle/>
          <a:p>
            <a:r>
              <a:rPr lang="en-US" sz="4800" b="1" dirty="0">
                <a:solidFill>
                  <a:srgbClr val="0070C0"/>
                </a:solidFill>
                <a:effectLst>
                  <a:outerShdw blurRad="38100" dist="38100" dir="2700000" algn="tl">
                    <a:srgbClr val="000000">
                      <a:alpha val="43137"/>
                    </a:srgbClr>
                  </a:outerShdw>
                </a:effectLst>
              </a:rPr>
              <a:t>National Dental Premium Funding Trends</a:t>
            </a:r>
          </a:p>
        </p:txBody>
      </p:sp>
      <p:sp>
        <p:nvSpPr>
          <p:cNvPr id="7" name="TextBox 6">
            <a:extLst>
              <a:ext uri="{FF2B5EF4-FFF2-40B4-BE49-F238E27FC236}">
                <a16:creationId xmlns:a16="http://schemas.microsoft.com/office/drawing/2014/main" id="{1B27BB18-29C8-476D-8A47-562C1891C2E7}"/>
              </a:ext>
            </a:extLst>
          </p:cNvPr>
          <p:cNvSpPr txBox="1"/>
          <p:nvPr/>
        </p:nvSpPr>
        <p:spPr>
          <a:xfrm>
            <a:off x="8875030" y="6354375"/>
            <a:ext cx="263117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Source: NADP 2018 Enrollment Report</a:t>
            </a:r>
          </a:p>
        </p:txBody>
      </p:sp>
      <p:graphicFrame>
        <p:nvGraphicFramePr>
          <p:cNvPr id="8" name="Content Placeholder 3">
            <a:extLst>
              <a:ext uri="{FF2B5EF4-FFF2-40B4-BE49-F238E27FC236}">
                <a16:creationId xmlns:a16="http://schemas.microsoft.com/office/drawing/2014/main" id="{905F8C70-07B5-4D4C-969D-5B55243005D2}"/>
              </a:ext>
            </a:extLst>
          </p:cNvPr>
          <p:cNvGraphicFramePr>
            <a:graphicFrameLocks/>
          </p:cNvGraphicFramePr>
          <p:nvPr>
            <p:extLst/>
          </p:nvPr>
        </p:nvGraphicFramePr>
        <p:xfrm>
          <a:off x="838200" y="1690688"/>
          <a:ext cx="10668000" cy="4638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0731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407070-2274-4528-83A7-75C1DF459408}"/>
              </a:ext>
            </a:extLst>
          </p:cNvPr>
          <p:cNvSpPr>
            <a:spLocks noGrp="1"/>
          </p:cNvSpPr>
          <p:nvPr>
            <p:ph type="title"/>
          </p:nvPr>
        </p:nvSpPr>
        <p:spPr/>
        <p:txBody>
          <a:bodyPr>
            <a:normAutofit fontScale="90000"/>
          </a:bodyPr>
          <a:lstStyle/>
          <a:p>
            <a:r>
              <a:rPr lang="en-US" b="1" dirty="0"/>
              <a:t>Relationship with Dental Provider and type of dental benefit related to most recent dental visit</a:t>
            </a:r>
          </a:p>
        </p:txBody>
      </p:sp>
      <p:graphicFrame>
        <p:nvGraphicFramePr>
          <p:cNvPr id="6" name="Content Placeholder 5">
            <a:extLst>
              <a:ext uri="{FF2B5EF4-FFF2-40B4-BE49-F238E27FC236}">
                <a16:creationId xmlns:a16="http://schemas.microsoft.com/office/drawing/2014/main" id="{AA8FD13E-8242-47DD-A638-05023AA75DE4}"/>
              </a:ext>
            </a:extLst>
          </p:cNvPr>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5">
            <a:extLst>
              <a:ext uri="{FF2B5EF4-FFF2-40B4-BE49-F238E27FC236}">
                <a16:creationId xmlns:a16="http://schemas.microsoft.com/office/drawing/2014/main" id="{E2E8AAA6-7F7D-47DB-83E5-E1FAD1E72D06}"/>
              </a:ext>
            </a:extLst>
          </p:cNvPr>
          <p:cNvGraphicFramePr>
            <a:graphicFrameLocks noGrp="1"/>
          </p:cNvGraphicFramePr>
          <p:nvPr>
            <p:ph sz="half" idx="2"/>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F2C043DD-1EFC-4258-9694-C47D51B2A438}"/>
              </a:ext>
            </a:extLst>
          </p:cNvPr>
          <p:cNvSpPr txBox="1"/>
          <p:nvPr/>
        </p:nvSpPr>
        <p:spPr>
          <a:xfrm>
            <a:off x="2769636" y="6087456"/>
            <a:ext cx="6652727" cy="230832"/>
          </a:xfrm>
          <a:prstGeom prst="rect">
            <a:avLst/>
          </a:prstGeom>
          <a:noFill/>
        </p:spPr>
        <p:txBody>
          <a:bodyPr wrap="square" rtlCol="0">
            <a:spAutoFit/>
          </a:bodyPr>
          <a:lstStyle/>
          <a:p>
            <a:pPr algn="ctr"/>
            <a:r>
              <a:rPr lang="en-US" sz="900" b="1" dirty="0">
                <a:solidFill>
                  <a:prstClr val="black"/>
                </a:solidFill>
                <a:latin typeface="Calibri"/>
              </a:rPr>
              <a:t>SOURCE:</a:t>
            </a:r>
            <a:r>
              <a:rPr lang="en-US" sz="900" b="1" dirty="0">
                <a:solidFill>
                  <a:prstClr val="black"/>
                </a:solidFill>
              </a:rPr>
              <a:t> </a:t>
            </a:r>
            <a:r>
              <a:rPr lang="en-US" sz="900" dirty="0">
                <a:solidFill>
                  <a:prstClr val="black"/>
                </a:solidFill>
              </a:rPr>
              <a:t>2018 NADP Survey of Consumers</a:t>
            </a:r>
            <a:endParaRPr lang="en-US" sz="900" dirty="0">
              <a:solidFill>
                <a:prstClr val="black"/>
              </a:solidFill>
              <a:latin typeface="Calibri"/>
            </a:endParaRPr>
          </a:p>
        </p:txBody>
      </p:sp>
      <p:sp>
        <p:nvSpPr>
          <p:cNvPr id="2" name="Slide Number Placeholder 1">
            <a:extLst>
              <a:ext uri="{FF2B5EF4-FFF2-40B4-BE49-F238E27FC236}">
                <a16:creationId xmlns:a16="http://schemas.microsoft.com/office/drawing/2014/main" id="{EE42E5A8-8F3B-4A46-8A70-9D7F9818C71D}"/>
              </a:ext>
            </a:extLst>
          </p:cNvPr>
          <p:cNvSpPr>
            <a:spLocks noGrp="1"/>
          </p:cNvSpPr>
          <p:nvPr>
            <p:ph type="sldNum" sz="quarter" idx="12"/>
          </p:nvPr>
        </p:nvSpPr>
        <p:spPr/>
        <p:txBody>
          <a:bodyPr/>
          <a:lstStyle/>
          <a:p>
            <a:fld id="{D5DF2147-0435-4063-8B7D-38EF564E9CF6}" type="slidenum">
              <a:rPr lang="en-US" smtClean="0"/>
              <a:t>7</a:t>
            </a:fld>
            <a:endParaRPr lang="en-US"/>
          </a:p>
        </p:txBody>
      </p:sp>
    </p:spTree>
    <p:extLst>
      <p:ext uri="{BB962C8B-B14F-4D97-AF65-F5344CB8AC3E}">
        <p14:creationId xmlns:p14="http://schemas.microsoft.com/office/powerpoint/2010/main" val="179095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Annual Maximum Trend</a:t>
            </a:r>
          </a:p>
        </p:txBody>
      </p:sp>
      <p:sp>
        <p:nvSpPr>
          <p:cNvPr id="4" name="Date Placeholder 3"/>
          <p:cNvSpPr>
            <a:spLocks noGrp="1"/>
          </p:cNvSpPr>
          <p:nvPr>
            <p:ph type="dt" sz="half" idx="15"/>
          </p:nvPr>
        </p:nvSpPr>
        <p:spPr/>
        <p:txBody>
          <a:bodyPr/>
          <a:lstStyle/>
          <a:p>
            <a:pPr marL="0" marR="0" lvl="0" indent="0" algn="r" defTabSz="846552" rtl="0" eaLnBrk="1" fontAlgn="base" latinLnBrk="0" hangingPunct="1">
              <a:lnSpc>
                <a:spcPct val="100000"/>
              </a:lnSpc>
              <a:spcBef>
                <a:spcPct val="0"/>
              </a:spcBef>
              <a:spcAft>
                <a:spcPct val="0"/>
              </a:spcAft>
              <a:buClrTx/>
              <a:buSzTx/>
              <a:buFontTx/>
              <a:buNone/>
              <a:tabLst/>
              <a:defRPr/>
            </a:pPr>
            <a:r>
              <a:rPr kumimoji="0" lang="en-US" sz="1389" b="0" i="0" u="none" strike="noStrike" kern="1200" cap="none" spc="0" normalizeH="0" baseline="0" noProof="0" dirty="0">
                <a:ln>
                  <a:noFill/>
                </a:ln>
                <a:solidFill>
                  <a:srgbClr val="696A6C"/>
                </a:solidFill>
                <a:effectLst/>
                <a:uLnTx/>
                <a:uFillTx/>
                <a:latin typeface="Calibri" pitchFamily="34" charset="0"/>
                <a:ea typeface="+mn-ea"/>
                <a:cs typeface="+mn-cs"/>
              </a:rPr>
              <a:t>April 2017</a:t>
            </a:r>
          </a:p>
        </p:txBody>
      </p:sp>
      <p:sp>
        <p:nvSpPr>
          <p:cNvPr id="6" name="Slide Number Placeholder 5"/>
          <p:cNvSpPr>
            <a:spLocks noGrp="1"/>
          </p:cNvSpPr>
          <p:nvPr>
            <p:ph type="sldNum" sz="quarter" idx="16"/>
          </p:nvPr>
        </p:nvSpPr>
        <p:spPr/>
        <p:txBody>
          <a:bodyPr>
            <a:normAutofit fontScale="77500" lnSpcReduction="20000"/>
          </a:bodyPr>
          <a:lstStyle/>
          <a:p>
            <a:pPr marL="0" marR="0" lvl="0" indent="0" algn="ctr" defTabSz="846552" rtl="0" eaLnBrk="1" fontAlgn="base" latinLnBrk="0" hangingPunct="1">
              <a:lnSpc>
                <a:spcPct val="100000"/>
              </a:lnSpc>
              <a:spcBef>
                <a:spcPct val="0"/>
              </a:spcBef>
              <a:spcAft>
                <a:spcPct val="0"/>
              </a:spcAft>
              <a:buClrTx/>
              <a:buSzTx/>
              <a:buFontTx/>
              <a:buNone/>
              <a:tabLst/>
              <a:defRPr/>
            </a:pPr>
            <a:fld id="{F0C94032-CD4C-4C25-B0C2-CEC720522D92}" type="slidenum">
              <a:rPr kumimoji="0" lang="en-US" sz="1389" b="1" i="0" u="none" strike="noStrike" kern="1200" cap="none" spc="0" normalizeH="0" baseline="0" noProof="0">
                <a:ln>
                  <a:noFill/>
                </a:ln>
                <a:solidFill>
                  <a:srgbClr val="FFFFFF"/>
                </a:solidFill>
                <a:effectLst/>
                <a:uLnTx/>
                <a:uFillTx/>
                <a:latin typeface="Calibri" pitchFamily="34" charset="0"/>
                <a:ea typeface="+mn-ea"/>
                <a:cs typeface="+mn-cs"/>
              </a:rPr>
              <a:pPr marL="0" marR="0" lvl="0" indent="0" algn="ctr" defTabSz="846552" rtl="0" eaLnBrk="1" fontAlgn="base" latinLnBrk="0" hangingPunct="1">
                <a:lnSpc>
                  <a:spcPct val="100000"/>
                </a:lnSpc>
                <a:spcBef>
                  <a:spcPct val="0"/>
                </a:spcBef>
                <a:spcAft>
                  <a:spcPct val="0"/>
                </a:spcAft>
                <a:buClrTx/>
                <a:buSzTx/>
                <a:buFontTx/>
                <a:buNone/>
                <a:tabLst/>
                <a:defRPr/>
              </a:pPr>
              <a:t>8</a:t>
            </a:fld>
            <a:endParaRPr kumimoji="0" lang="en-US" sz="1389"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5" name="Footer Placeholder 4"/>
          <p:cNvSpPr>
            <a:spLocks noGrp="1"/>
          </p:cNvSpPr>
          <p:nvPr>
            <p:ph type="ftr" sz="quarter" idx="17"/>
          </p:nvPr>
        </p:nvSpPr>
        <p:spPr/>
        <p:txBody>
          <a:bodyPr/>
          <a:lstStyle/>
          <a:p>
            <a:pPr marL="0" marR="0" lvl="0" indent="0" algn="ctr" defTabSz="846552" rtl="0" eaLnBrk="1" fontAlgn="base" latinLnBrk="0" hangingPunct="1">
              <a:lnSpc>
                <a:spcPct val="100000"/>
              </a:lnSpc>
              <a:spcBef>
                <a:spcPct val="0"/>
              </a:spcBef>
              <a:spcAft>
                <a:spcPct val="0"/>
              </a:spcAft>
              <a:buClrTx/>
              <a:buSzTx/>
              <a:buFontTx/>
              <a:buNone/>
              <a:tabLst/>
              <a:defRPr/>
            </a:pPr>
            <a:r>
              <a:rPr kumimoji="0" lang="en-US" sz="1389" b="0" i="0" u="none" strike="noStrike" kern="1200" cap="none" spc="0" normalizeH="0" baseline="0" noProof="0" dirty="0">
                <a:ln>
                  <a:noFill/>
                </a:ln>
                <a:solidFill>
                  <a:srgbClr val="696A6C"/>
                </a:solidFill>
                <a:effectLst/>
                <a:uLnTx/>
                <a:uFillTx/>
                <a:latin typeface="Calibri" pitchFamily="34" charset="0"/>
                <a:ea typeface="+mn-ea"/>
                <a:cs typeface="+mn-cs"/>
              </a:rPr>
              <a:t>NADP 2016 State of the Dental Benefits Market       </a:t>
            </a:r>
          </a:p>
          <a:p>
            <a:pPr marL="0" marR="0" lvl="0" indent="0" algn="ctr" defTabSz="846552" rtl="0" eaLnBrk="1" fontAlgn="base" latinLnBrk="0" hangingPunct="1">
              <a:lnSpc>
                <a:spcPct val="100000"/>
              </a:lnSpc>
              <a:spcBef>
                <a:spcPct val="0"/>
              </a:spcBef>
              <a:spcAft>
                <a:spcPct val="0"/>
              </a:spcAft>
              <a:buClrTx/>
              <a:buSzTx/>
              <a:buFontTx/>
              <a:buNone/>
              <a:tabLst/>
              <a:defRPr/>
            </a:pPr>
            <a:r>
              <a:rPr kumimoji="0" lang="en-US" sz="1389" b="0" i="0" u="none" strike="noStrike" kern="1200" cap="none" spc="0" normalizeH="0" baseline="0" noProof="0" dirty="0">
                <a:ln>
                  <a:noFill/>
                </a:ln>
                <a:solidFill>
                  <a:srgbClr val="696A6C"/>
                </a:solidFill>
                <a:effectLst/>
                <a:uLnTx/>
                <a:uFillTx/>
                <a:latin typeface="Calibri" pitchFamily="34" charset="0"/>
                <a:ea typeface="+mn-ea"/>
                <a:cs typeface="+mn-cs"/>
              </a:rPr>
              <a:t>2017 © Copyright, National Association of Dental Plans, Inc.</a:t>
            </a:r>
          </a:p>
        </p:txBody>
      </p:sp>
      <p:graphicFrame>
        <p:nvGraphicFramePr>
          <p:cNvPr id="11" name="Content Placeholder 15">
            <a:extLst>
              <a:ext uri="{FF2B5EF4-FFF2-40B4-BE49-F238E27FC236}">
                <a16:creationId xmlns:a16="http://schemas.microsoft.com/office/drawing/2014/main" id="{8F2F446B-34EA-4ECD-BD6A-EAC1261D90AC}"/>
              </a:ext>
            </a:extLst>
          </p:cNvPr>
          <p:cNvGraphicFramePr>
            <a:graphicFrameLocks noGrp="1"/>
          </p:cNvGraphicFramePr>
          <p:nvPr>
            <p:ph sz="quarter" idx="1"/>
            <p:extLst>
              <p:ext uri="{D42A27DB-BD31-4B8C-83A1-F6EECF244321}">
                <p14:modId xmlns:p14="http://schemas.microsoft.com/office/powerpoint/2010/main" val="1504130835"/>
              </p:ext>
            </p:extLst>
          </p:nvPr>
        </p:nvGraphicFramePr>
        <p:xfrm>
          <a:off x="812800" y="1589088"/>
          <a:ext cx="5283200" cy="457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7">
            <a:extLst>
              <a:ext uri="{FF2B5EF4-FFF2-40B4-BE49-F238E27FC236}">
                <a16:creationId xmlns:a16="http://schemas.microsoft.com/office/drawing/2014/main" id="{5D97A00B-1BB9-4DE7-BF2A-B22E0DA05754}"/>
              </a:ext>
            </a:extLst>
          </p:cNvPr>
          <p:cNvGraphicFramePr>
            <a:graphicFrameLocks noGrp="1"/>
          </p:cNvGraphicFramePr>
          <p:nvPr>
            <p:ph sz="quarter" idx="2"/>
            <p:extLst>
              <p:ext uri="{D42A27DB-BD31-4B8C-83A1-F6EECF244321}">
                <p14:modId xmlns:p14="http://schemas.microsoft.com/office/powerpoint/2010/main" val="2431661485"/>
              </p:ext>
            </p:extLst>
          </p:nvPr>
        </p:nvGraphicFramePr>
        <p:xfrm>
          <a:off x="6459538" y="1589088"/>
          <a:ext cx="5181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00897387"/>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dustrySnapshot">
  <a:themeElements>
    <a:clrScheme name="Industry Snapshot">
      <a:dk1>
        <a:sysClr val="windowText" lastClr="000000"/>
      </a:dk1>
      <a:lt1>
        <a:sysClr val="window" lastClr="FFFFFF"/>
      </a:lt1>
      <a:dk2>
        <a:srgbClr val="696A6C"/>
      </a:dk2>
      <a:lt2>
        <a:srgbClr val="C5D1D7"/>
      </a:lt2>
      <a:accent1>
        <a:srgbClr val="0468B6"/>
      </a:accent1>
      <a:accent2>
        <a:srgbClr val="FDB827"/>
      </a:accent2>
      <a:accent3>
        <a:srgbClr val="5D9732"/>
      </a:accent3>
      <a:accent4>
        <a:srgbClr val="C41230"/>
      </a:accent4>
      <a:accent5>
        <a:srgbClr val="5100A2"/>
      </a:accent5>
      <a:accent6>
        <a:srgbClr val="9A5107"/>
      </a:accent6>
      <a:hlink>
        <a:srgbClr val="00A5D9"/>
      </a:hlink>
      <a:folHlink>
        <a:srgbClr val="0468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846</Words>
  <Application>Microsoft Office PowerPoint</Application>
  <PresentationFormat>Widescreen</PresentationFormat>
  <Paragraphs>69</Paragraphs>
  <Slides>8</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8</vt:i4>
      </vt:variant>
    </vt:vector>
  </HeadingPairs>
  <TitlesOfParts>
    <vt:vector size="19" baseType="lpstr">
      <vt:lpstr>Arial</vt:lpstr>
      <vt:lpstr>Arial Narrow</vt:lpstr>
      <vt:lpstr>Calibri</vt:lpstr>
      <vt:lpstr>Calibri Light</vt:lpstr>
      <vt:lpstr>Courier New</vt:lpstr>
      <vt:lpstr>Wingdings</vt:lpstr>
      <vt:lpstr>Wingdings 2</vt:lpstr>
      <vt:lpstr>Office Theme</vt:lpstr>
      <vt:lpstr>1_Office Theme</vt:lpstr>
      <vt:lpstr>IndustrySnapshot</vt:lpstr>
      <vt:lpstr>2_Office Theme</vt:lpstr>
      <vt:lpstr>ADA May 2019  Market Overview</vt:lpstr>
      <vt:lpstr>2017 Sources of Dental Coverage</vt:lpstr>
      <vt:lpstr>National Dental Enrollment</vt:lpstr>
      <vt:lpstr>PowerPoint Presentation</vt:lpstr>
      <vt:lpstr>National Dental Enrollment</vt:lpstr>
      <vt:lpstr>National Dental Premium Funding Trends</vt:lpstr>
      <vt:lpstr>Relationship with Dental Provider and type of dental benefit related to most recent dental visit</vt:lpstr>
      <vt:lpstr>Annual Maximum 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Berggren</dc:creator>
  <cp:lastModifiedBy>Rene Chapin</cp:lastModifiedBy>
  <cp:revision>12</cp:revision>
  <dcterms:created xsi:type="dcterms:W3CDTF">2019-05-02T01:48:51Z</dcterms:created>
  <dcterms:modified xsi:type="dcterms:W3CDTF">2019-05-31T12:51:20Z</dcterms:modified>
</cp:coreProperties>
</file>